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2" r:id="rId4"/>
    <p:sldId id="263" r:id="rId5"/>
    <p:sldId id="289" r:id="rId6"/>
    <p:sldId id="285" r:id="rId7"/>
    <p:sldId id="283" r:id="rId8"/>
    <p:sldId id="258" r:id="rId9"/>
    <p:sldId id="260" r:id="rId10"/>
    <p:sldId id="261" r:id="rId11"/>
    <p:sldId id="294" r:id="rId12"/>
    <p:sldId id="272" r:id="rId13"/>
    <p:sldId id="257" r:id="rId14"/>
    <p:sldId id="286" r:id="rId15"/>
    <p:sldId id="302" r:id="rId16"/>
    <p:sldId id="288" r:id="rId17"/>
    <p:sldId id="264" r:id="rId18"/>
    <p:sldId id="284" r:id="rId19"/>
    <p:sldId id="296" r:id="rId20"/>
    <p:sldId id="301" r:id="rId21"/>
    <p:sldId id="297" r:id="rId22"/>
    <p:sldId id="290" r:id="rId23"/>
    <p:sldId id="298" r:id="rId24"/>
    <p:sldId id="300" r:id="rId25"/>
    <p:sldId id="287" r:id="rId26"/>
    <p:sldId id="299" r:id="rId27"/>
    <p:sldId id="295" r:id="rId28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71700-58E7-47E3-B643-4CC4D863EBB4}" type="doc">
      <dgm:prSet loTypeId="urn:microsoft.com/office/officeart/2005/8/layout/pyramid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latinLnBrk="1"/>
          <a:endParaRPr lang="ko-KR" altLang="en-US"/>
        </a:p>
      </dgm:t>
    </dgm:pt>
    <dgm:pt modelId="{B48734C1-D1A8-4A66-A773-821030BE894E}">
      <dgm:prSet phldrT="[텍스트]" custT="1"/>
      <dgm:spPr>
        <a:solidFill>
          <a:srgbClr val="FFC000">
            <a:alpha val="53000"/>
          </a:srgbClr>
        </a:solidFill>
      </dgm:spPr>
      <dgm:t>
        <a:bodyPr/>
        <a:lstStyle/>
        <a:p>
          <a:pPr latinLnBrk="1"/>
          <a:r>
            <a:rPr lang="ko-KR" altLang="en-US" sz="3600" dirty="0" smtClean="0">
              <a:solidFill>
                <a:schemeClr val="tx2"/>
              </a:solidFill>
              <a:latin typeface="휴먼둥근헤드라인" pitchFamily="18" charset="-127"/>
              <a:ea typeface="휴먼둥근헤드라인" pitchFamily="18" charset="-127"/>
            </a:rPr>
            <a:t>규모의 경제</a:t>
          </a:r>
          <a:r>
            <a:rPr lang="en-US" altLang="ko-KR" sz="2000" dirty="0" smtClean="0">
              <a:solidFill>
                <a:schemeClr val="tx1"/>
              </a:solidFill>
            </a:rPr>
            <a:t>(</a:t>
          </a:r>
          <a:r>
            <a:rPr lang="ko-KR" altLang="en-US" sz="2000" dirty="0" smtClean="0">
              <a:solidFill>
                <a:schemeClr val="tx1"/>
              </a:solidFill>
            </a:rPr>
            <a:t>수수료 경쟁력</a:t>
          </a:r>
          <a:r>
            <a:rPr lang="en-US" altLang="ko-KR" sz="2000" dirty="0" smtClean="0">
              <a:solidFill>
                <a:schemeClr val="tx1"/>
              </a:solidFill>
            </a:rPr>
            <a:t>)</a:t>
          </a:r>
          <a:endParaRPr lang="ko-KR" altLang="en-US" sz="2000" dirty="0">
            <a:solidFill>
              <a:schemeClr val="tx1"/>
            </a:solidFill>
          </a:endParaRPr>
        </a:p>
      </dgm:t>
    </dgm:pt>
    <dgm:pt modelId="{0D804FEC-D436-4A95-91B3-041F42AAF816}" type="parTrans" cxnId="{333C193C-EE76-4E41-9C75-E4520990DF26}">
      <dgm:prSet/>
      <dgm:spPr/>
      <dgm:t>
        <a:bodyPr/>
        <a:lstStyle/>
        <a:p>
          <a:pPr latinLnBrk="1"/>
          <a:endParaRPr lang="ko-KR" altLang="en-US"/>
        </a:p>
      </dgm:t>
    </dgm:pt>
    <dgm:pt modelId="{E267BCA9-2DEF-4523-8F87-373F680AC733}" type="sibTrans" cxnId="{333C193C-EE76-4E41-9C75-E4520990DF26}">
      <dgm:prSet/>
      <dgm:spPr/>
      <dgm:t>
        <a:bodyPr/>
        <a:lstStyle/>
        <a:p>
          <a:pPr latinLnBrk="1"/>
          <a:endParaRPr lang="ko-KR" altLang="en-US"/>
        </a:p>
      </dgm:t>
    </dgm:pt>
    <dgm:pt modelId="{D0EA1E53-4CE1-441E-85C3-B8DB4239FC5F}">
      <dgm:prSet phldrT="[텍스트]" custT="1"/>
      <dgm:spPr>
        <a:solidFill>
          <a:schemeClr val="accent2">
            <a:lumMod val="75000"/>
            <a:alpha val="72000"/>
          </a:schemeClr>
        </a:solidFill>
      </dgm:spPr>
      <dgm:t>
        <a:bodyPr/>
        <a:lstStyle/>
        <a:p>
          <a:pPr latinLnBrk="1"/>
          <a:r>
            <a:rPr lang="en-US" altLang="ko-KR" sz="3600" dirty="0" smtClean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</a:rPr>
            <a:t>M&amp;A</a:t>
          </a:r>
          <a:r>
            <a:rPr lang="en-US" altLang="ko-KR" sz="3600" dirty="0" smtClean="0">
              <a:solidFill>
                <a:srgbClr val="FFFF00"/>
              </a:solidFill>
            </a:rPr>
            <a:t> </a:t>
          </a:r>
          <a:r>
            <a:rPr lang="ko-KR" altLang="en-US" sz="3600" dirty="0" smtClean="0">
              <a:solidFill>
                <a:srgbClr val="FFFF00"/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rPr>
            <a:t>활성화</a:t>
          </a:r>
          <a:endParaRPr lang="ko-KR" altLang="en-US" sz="3600" dirty="0">
            <a:solidFill>
              <a:srgbClr val="FFFF00"/>
            </a:solidFill>
            <a:latin typeface="휴먼둥근헤드라인" pitchFamily="18" charset="-127"/>
            <a:ea typeface="휴먼둥근헤드라인" pitchFamily="18" charset="-127"/>
            <a:cs typeface="Arial" pitchFamily="34" charset="0"/>
          </a:endParaRPr>
        </a:p>
      </dgm:t>
    </dgm:pt>
    <dgm:pt modelId="{FC6E8E68-78E1-4220-940F-8DA5CEFD11B0}" type="parTrans" cxnId="{3FD1ED2E-41A2-48CA-B70F-33EF2883AE7F}">
      <dgm:prSet/>
      <dgm:spPr/>
      <dgm:t>
        <a:bodyPr/>
        <a:lstStyle/>
        <a:p>
          <a:pPr latinLnBrk="1"/>
          <a:endParaRPr lang="ko-KR" altLang="en-US"/>
        </a:p>
      </dgm:t>
    </dgm:pt>
    <dgm:pt modelId="{650AF9F2-3CAF-48D8-845A-08223CD4A781}" type="sibTrans" cxnId="{3FD1ED2E-41A2-48CA-B70F-33EF2883AE7F}">
      <dgm:prSet/>
      <dgm:spPr/>
      <dgm:t>
        <a:bodyPr/>
        <a:lstStyle/>
        <a:p>
          <a:pPr latinLnBrk="1"/>
          <a:endParaRPr lang="ko-KR" altLang="en-US"/>
        </a:p>
      </dgm:t>
    </dgm:pt>
    <dgm:pt modelId="{F3F3DC99-7AC6-47BD-AD9B-BEE20A27D611}">
      <dgm:prSet phldrT="[텍스트]"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pPr latinLnBrk="1"/>
          <a:r>
            <a:rPr lang="ko-KR" altLang="en-US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휴먼둥근헤드라인" pitchFamily="18" charset="-127"/>
              <a:ea typeface="휴먼둥근헤드라인" pitchFamily="18" charset="-127"/>
            </a:rPr>
            <a:t>전문화</a:t>
          </a:r>
          <a:r>
            <a:rPr lang="ko-KR" altLang="en-US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altLang="ko-KR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&amp; </a:t>
          </a:r>
          <a:r>
            <a:rPr lang="ko-KR" altLang="en-US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휴먼둥근헤드라인" pitchFamily="18" charset="-127"/>
              <a:ea typeface="휴먼둥근헤드라인" pitchFamily="18" charset="-127"/>
            </a:rPr>
            <a:t>차별화</a:t>
          </a:r>
          <a:endParaRPr lang="ko-KR" altLang="en-US" b="1" dirty="0">
            <a:solidFill>
              <a:schemeClr val="accent6">
                <a:lumMod val="20000"/>
                <a:lumOff val="80000"/>
              </a:schemeClr>
            </a:solidFill>
            <a:latin typeface="휴먼둥근헤드라인" pitchFamily="18" charset="-127"/>
            <a:ea typeface="휴먼둥근헤드라인" pitchFamily="18" charset="-127"/>
          </a:endParaRPr>
        </a:p>
      </dgm:t>
    </dgm:pt>
    <dgm:pt modelId="{C2778869-790C-4680-A905-A72EF139C716}" type="parTrans" cxnId="{657618F6-F662-4285-9219-AF874E6C3732}">
      <dgm:prSet/>
      <dgm:spPr/>
      <dgm:t>
        <a:bodyPr/>
        <a:lstStyle/>
        <a:p>
          <a:pPr latinLnBrk="1"/>
          <a:endParaRPr lang="ko-KR" altLang="en-US"/>
        </a:p>
      </dgm:t>
    </dgm:pt>
    <dgm:pt modelId="{5B9F2843-8791-4A0E-AF75-1EBF50D1E007}" type="sibTrans" cxnId="{657618F6-F662-4285-9219-AF874E6C3732}">
      <dgm:prSet/>
      <dgm:spPr/>
      <dgm:t>
        <a:bodyPr/>
        <a:lstStyle/>
        <a:p>
          <a:pPr latinLnBrk="1"/>
          <a:endParaRPr lang="ko-KR" altLang="en-US"/>
        </a:p>
      </dgm:t>
    </dgm:pt>
    <dgm:pt modelId="{B4E33463-A999-480A-8D3B-7EF14E886E79}">
      <dgm:prSet phldrT="[텍스트]" custT="1"/>
      <dgm:spPr>
        <a:solidFill>
          <a:srgbClr val="FFFF00">
            <a:alpha val="78000"/>
          </a:srgbClr>
        </a:solidFill>
      </dgm:spPr>
      <dgm:t>
        <a:bodyPr/>
        <a:lstStyle/>
        <a:p>
          <a:pPr latinLnBrk="1"/>
          <a:endParaRPr lang="ko-KR" altLang="en-US" sz="2000" b="1" dirty="0">
            <a:latin typeface="휴먼둥근헤드라인" pitchFamily="18" charset="-127"/>
            <a:ea typeface="휴먼둥근헤드라인" pitchFamily="18" charset="-127"/>
          </a:endParaRPr>
        </a:p>
      </dgm:t>
    </dgm:pt>
    <dgm:pt modelId="{47927B4F-6317-4403-BB11-8CF715AE5F8A}" type="parTrans" cxnId="{D10B4663-3944-4C6D-B494-1EE14F5B5C24}">
      <dgm:prSet/>
      <dgm:spPr/>
      <dgm:t>
        <a:bodyPr/>
        <a:lstStyle/>
        <a:p>
          <a:pPr latinLnBrk="1"/>
          <a:endParaRPr lang="ko-KR" altLang="en-US"/>
        </a:p>
      </dgm:t>
    </dgm:pt>
    <dgm:pt modelId="{CFA1BDF8-BEEC-4832-ADF0-01C8AC490AD2}" type="sibTrans" cxnId="{D10B4663-3944-4C6D-B494-1EE14F5B5C24}">
      <dgm:prSet/>
      <dgm:spPr/>
      <dgm:t>
        <a:bodyPr/>
        <a:lstStyle/>
        <a:p>
          <a:pPr latinLnBrk="1"/>
          <a:endParaRPr lang="ko-KR" altLang="en-US"/>
        </a:p>
      </dgm:t>
    </dgm:pt>
    <dgm:pt modelId="{2ACA3753-7F05-4425-B55D-0D8DF9CFD167}" type="pres">
      <dgm:prSet presAssocID="{96771700-58E7-47E3-B643-4CC4D863EBB4}" presName="compositeShape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0F8BF6-F810-4246-9DED-068A220BF4BE}" type="pres">
      <dgm:prSet presAssocID="{96771700-58E7-47E3-B643-4CC4D863EBB4}" presName="pyramid" presStyleLbl="node1" presStyleIdx="0" presStyleCnt="1" custScaleX="151353" custLinFactNeighborX="5133"/>
      <dgm:spPr>
        <a:solidFill>
          <a:schemeClr val="accent1">
            <a:hueOff val="0"/>
            <a:satOff val="0"/>
            <a:lumOff val="0"/>
            <a:alpha val="33000"/>
          </a:schemeClr>
        </a:solidFill>
      </dgm:spPr>
    </dgm:pt>
    <dgm:pt modelId="{78A579F0-A709-4409-BED6-D72308317CC1}" type="pres">
      <dgm:prSet presAssocID="{96771700-58E7-47E3-B643-4CC4D863EBB4}" presName="theList" presStyleCnt="0"/>
      <dgm:spPr/>
    </dgm:pt>
    <dgm:pt modelId="{3793A95D-322E-4218-9B0C-6177332FC2A7}" type="pres">
      <dgm:prSet presAssocID="{B48734C1-D1A8-4A66-A773-821030BE894E}" presName="aNode" presStyleLbl="fgAcc1" presStyleIdx="0" presStyleCnt="4" custScaleX="181068" custLinFactY="341780" custLinFactNeighborX="-43046" custLinFactNeighborY="4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24BA62-AA3B-4EFC-80EF-2153AC156065}" type="pres">
      <dgm:prSet presAssocID="{B48734C1-D1A8-4A66-A773-821030BE894E}" presName="aSpace" presStyleCnt="0"/>
      <dgm:spPr/>
    </dgm:pt>
    <dgm:pt modelId="{488CDB1A-23CB-4567-BFF5-B5404F55423C}" type="pres">
      <dgm:prSet presAssocID="{D0EA1E53-4CE1-441E-85C3-B8DB4239FC5F}" presName="aNode" presStyleLbl="fgAcc1" presStyleIdx="1" presStyleCnt="4" custScaleX="134110" custLinFactY="132241" custLinFactNeighborX="-41504" custLinFactNeighborY="2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16FDF8-2A23-4FD8-BAA3-4AE648F4DD6C}" type="pres">
      <dgm:prSet presAssocID="{D0EA1E53-4CE1-441E-85C3-B8DB4239FC5F}" presName="aSpace" presStyleCnt="0"/>
      <dgm:spPr/>
    </dgm:pt>
    <dgm:pt modelId="{19786233-7013-40A2-A381-62569D82D90D}" type="pres">
      <dgm:prSet presAssocID="{F3F3DC99-7AC6-47BD-AD9B-BEE20A27D611}" presName="aNode" presStyleLbl="fgAcc1" presStyleIdx="2" presStyleCnt="4" custScaleX="87111" custScaleY="97684" custLinFactY="-64033" custLinFactNeighborX="-42000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850B20-0D24-4BB1-BA73-DB276265CD38}" type="pres">
      <dgm:prSet presAssocID="{F3F3DC99-7AC6-47BD-AD9B-BEE20A27D611}" presName="aSpace" presStyleCnt="0"/>
      <dgm:spPr/>
    </dgm:pt>
    <dgm:pt modelId="{AAF74F03-D0E1-4296-AB4B-AA6CAB3BADD6}" type="pres">
      <dgm:prSet presAssocID="{B4E33463-A999-480A-8D3B-7EF14E886E79}" presName="aNode" presStyleLbl="fgAcc1" presStyleIdx="3" presStyleCnt="4" custScaleX="43444" custScaleY="91160" custLinFactY="-257701" custLinFactNeighborX="-41909" custLinFactNeighborY="-3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80BE45-A4EB-4FA2-A6DE-3861C83D2711}" type="pres">
      <dgm:prSet presAssocID="{B4E33463-A999-480A-8D3B-7EF14E886E79}" presName="aSpace" presStyleCnt="0"/>
      <dgm:spPr/>
    </dgm:pt>
  </dgm:ptLst>
  <dgm:cxnLst>
    <dgm:cxn modelId="{DED7261F-706A-47B3-8B7A-246884136E70}" type="presOf" srcId="{B48734C1-D1A8-4A66-A773-821030BE894E}" destId="{3793A95D-322E-4218-9B0C-6177332FC2A7}" srcOrd="0" destOrd="0" presId="urn:microsoft.com/office/officeart/2005/8/layout/pyramid2"/>
    <dgm:cxn modelId="{D10B4663-3944-4C6D-B494-1EE14F5B5C24}" srcId="{96771700-58E7-47E3-B643-4CC4D863EBB4}" destId="{B4E33463-A999-480A-8D3B-7EF14E886E79}" srcOrd="3" destOrd="0" parTransId="{47927B4F-6317-4403-BB11-8CF715AE5F8A}" sibTransId="{CFA1BDF8-BEEC-4832-ADF0-01C8AC490AD2}"/>
    <dgm:cxn modelId="{333C193C-EE76-4E41-9C75-E4520990DF26}" srcId="{96771700-58E7-47E3-B643-4CC4D863EBB4}" destId="{B48734C1-D1A8-4A66-A773-821030BE894E}" srcOrd="0" destOrd="0" parTransId="{0D804FEC-D436-4A95-91B3-041F42AAF816}" sibTransId="{E267BCA9-2DEF-4523-8F87-373F680AC733}"/>
    <dgm:cxn modelId="{949D68DB-9F21-4709-8597-4C2E97FA3D63}" type="presOf" srcId="{B4E33463-A999-480A-8D3B-7EF14E886E79}" destId="{AAF74F03-D0E1-4296-AB4B-AA6CAB3BADD6}" srcOrd="0" destOrd="0" presId="urn:microsoft.com/office/officeart/2005/8/layout/pyramid2"/>
    <dgm:cxn modelId="{657618F6-F662-4285-9219-AF874E6C3732}" srcId="{96771700-58E7-47E3-B643-4CC4D863EBB4}" destId="{F3F3DC99-7AC6-47BD-AD9B-BEE20A27D611}" srcOrd="2" destOrd="0" parTransId="{C2778869-790C-4680-A905-A72EF139C716}" sibTransId="{5B9F2843-8791-4A0E-AF75-1EBF50D1E007}"/>
    <dgm:cxn modelId="{401384B4-04DA-4639-909B-10DAF9E86EEB}" type="presOf" srcId="{96771700-58E7-47E3-B643-4CC4D863EBB4}" destId="{2ACA3753-7F05-4425-B55D-0D8DF9CFD167}" srcOrd="0" destOrd="0" presId="urn:microsoft.com/office/officeart/2005/8/layout/pyramid2"/>
    <dgm:cxn modelId="{3FD1ED2E-41A2-48CA-B70F-33EF2883AE7F}" srcId="{96771700-58E7-47E3-B643-4CC4D863EBB4}" destId="{D0EA1E53-4CE1-441E-85C3-B8DB4239FC5F}" srcOrd="1" destOrd="0" parTransId="{FC6E8E68-78E1-4220-940F-8DA5CEFD11B0}" sibTransId="{650AF9F2-3CAF-48D8-845A-08223CD4A781}"/>
    <dgm:cxn modelId="{289647CE-95F1-4515-93E7-73B90E7F9DAC}" type="presOf" srcId="{F3F3DC99-7AC6-47BD-AD9B-BEE20A27D611}" destId="{19786233-7013-40A2-A381-62569D82D90D}" srcOrd="0" destOrd="0" presId="urn:microsoft.com/office/officeart/2005/8/layout/pyramid2"/>
    <dgm:cxn modelId="{459405D7-082F-4003-A727-218DE451553B}" type="presOf" srcId="{D0EA1E53-4CE1-441E-85C3-B8DB4239FC5F}" destId="{488CDB1A-23CB-4567-BFF5-B5404F55423C}" srcOrd="0" destOrd="0" presId="urn:microsoft.com/office/officeart/2005/8/layout/pyramid2"/>
    <dgm:cxn modelId="{23D38580-4986-47A5-B2D7-737E358897EC}" type="presParOf" srcId="{2ACA3753-7F05-4425-B55D-0D8DF9CFD167}" destId="{A10F8BF6-F810-4246-9DED-068A220BF4BE}" srcOrd="0" destOrd="0" presId="urn:microsoft.com/office/officeart/2005/8/layout/pyramid2"/>
    <dgm:cxn modelId="{0826D9BB-0EEB-4CDA-A51A-C8A607D68DEE}" type="presParOf" srcId="{2ACA3753-7F05-4425-B55D-0D8DF9CFD167}" destId="{78A579F0-A709-4409-BED6-D72308317CC1}" srcOrd="1" destOrd="0" presId="urn:microsoft.com/office/officeart/2005/8/layout/pyramid2"/>
    <dgm:cxn modelId="{CF5BC050-5F8D-4108-A4A6-68CFA3BD9B28}" type="presParOf" srcId="{78A579F0-A709-4409-BED6-D72308317CC1}" destId="{3793A95D-322E-4218-9B0C-6177332FC2A7}" srcOrd="0" destOrd="0" presId="urn:microsoft.com/office/officeart/2005/8/layout/pyramid2"/>
    <dgm:cxn modelId="{6BA94E83-FDD6-4C3D-A2F6-8DC85A45E387}" type="presParOf" srcId="{78A579F0-A709-4409-BED6-D72308317CC1}" destId="{C024BA62-AA3B-4EFC-80EF-2153AC156065}" srcOrd="1" destOrd="0" presId="urn:microsoft.com/office/officeart/2005/8/layout/pyramid2"/>
    <dgm:cxn modelId="{17B47529-F363-42D1-B699-016E31BE757A}" type="presParOf" srcId="{78A579F0-A709-4409-BED6-D72308317CC1}" destId="{488CDB1A-23CB-4567-BFF5-B5404F55423C}" srcOrd="2" destOrd="0" presId="urn:microsoft.com/office/officeart/2005/8/layout/pyramid2"/>
    <dgm:cxn modelId="{051B601E-60A6-48D1-81CD-EC8D52D72A79}" type="presParOf" srcId="{78A579F0-A709-4409-BED6-D72308317CC1}" destId="{5016FDF8-2A23-4FD8-BAA3-4AE648F4DD6C}" srcOrd="3" destOrd="0" presId="urn:microsoft.com/office/officeart/2005/8/layout/pyramid2"/>
    <dgm:cxn modelId="{ECD7CDBF-2776-4998-AFD0-EDB444806A9F}" type="presParOf" srcId="{78A579F0-A709-4409-BED6-D72308317CC1}" destId="{19786233-7013-40A2-A381-62569D82D90D}" srcOrd="4" destOrd="0" presId="urn:microsoft.com/office/officeart/2005/8/layout/pyramid2"/>
    <dgm:cxn modelId="{D9B17EBB-C634-4153-B0FD-0DC5878E14CA}" type="presParOf" srcId="{78A579F0-A709-4409-BED6-D72308317CC1}" destId="{82850B20-0D24-4BB1-BA73-DB276265CD38}" srcOrd="5" destOrd="0" presId="urn:microsoft.com/office/officeart/2005/8/layout/pyramid2"/>
    <dgm:cxn modelId="{82CAF70F-968B-4C51-9C16-1129277E6B5E}" type="presParOf" srcId="{78A579F0-A709-4409-BED6-D72308317CC1}" destId="{AAF74F03-D0E1-4296-AB4B-AA6CAB3BADD6}" srcOrd="6" destOrd="0" presId="urn:microsoft.com/office/officeart/2005/8/layout/pyramid2"/>
    <dgm:cxn modelId="{7E0A89B2-82A6-4C3E-9A17-D5842B5164BC}" type="presParOf" srcId="{78A579F0-A709-4409-BED6-D72308317CC1}" destId="{3480BE45-A4EB-4FA2-A6DE-3861C83D2711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070298-58B1-41B5-98CF-410D0252AFDD}" type="datetimeFigureOut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3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884ADE-395C-405D-A0AB-AE0AAEA3C02E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4DC4D-9697-4A2D-B4CE-64CB4FFE411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3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7DD28-C62F-4D35-96F3-25C758B9639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5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167A4-3311-4FFB-83A7-5D9CE713676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89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77221-570D-4F35-A8E6-F9E9C0327229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09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C29DD3-0E3C-4826-9C6B-958D63BECB3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4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6E8223-432F-46CF-BF84-AF98880DFE4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6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6068F2-7045-49D0-9FFF-ED3AFC3FF73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48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D740EE-2FEA-47D3-A538-065E4DAC9DD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32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93B15-59DF-413F-AF45-40DF56FD5D8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73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B1D5CE-9AF7-4130-B6F0-C9812100842A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E653C6-566E-4096-B82C-D888A224185F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64C92-30DD-4462-A4B6-DC1119C8118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E7A93D-EDB3-465E-8949-84F45BEF637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D66A6-3888-4E30-8532-649AA323519E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5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82F0BB-1B22-4EF8-B32B-9F973FCF807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7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62B81-310B-4E56-898B-E27885B29973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898E17-C912-4592-90A1-F93AA8225F14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1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75DA89-224B-46F9-AE26-FBB89AF65422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1461-620D-4F4E-8C42-E80E7A679B05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244C-1A2B-40B9-882B-D57310A40A7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6C5A-D43B-4514-A470-2B6320212BE6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002D-E421-4607-80C2-5C0A410ABA0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AC3F-4F7F-4C2F-B01E-E3D10CF1C9F7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1696-B401-4803-84A0-5A2F9C913064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C23C-8995-451F-B303-ED5BFF68F5F5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B28F-FCB2-4852-9A0E-C4B6852398A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2E21-FCBC-410D-B888-DF071EA034CA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5E77-A6FB-4370-ADE8-56247FBCE60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C114-0D31-45EC-816E-13EC0627DAB3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CF50-6A94-448D-A6A8-FC3171A4E2A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A19D-63B0-4FCB-A0CE-9B60991B50D3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328F-B23F-4AD0-9A2E-65B9B200FE8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9B31-4884-41C2-9703-A6FE88F9400C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D94D-3CD5-4249-B0D4-4137499900D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4937-D197-400F-9D24-B5421CF18296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8772-EAAB-4DF2-BA18-152D3C6BAD6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BC328-7B20-4A64-803A-7EDD717394D4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A439-BE38-438C-B0C7-87108EE14CEC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A1EA-D722-4F6E-B5AD-2573CD6CEAB5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5E16-3337-4756-9171-1CD1C6487FD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A623B8-41CA-4A66-93C1-AA6673486421}" type="datetime1">
              <a:rPr lang="ko-KR" altLang="en-US"/>
              <a:pPr>
                <a:defRPr/>
              </a:pPr>
              <a:t>2012-10-19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KGA</a:t>
            </a:r>
            <a:r>
              <a:rPr lang="ko-KR" altLang="en-US"/>
              <a:t>에셋 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2F8704-3B6C-40B1-A8BA-B0BF5DF386A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32385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3600400" cy="946216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4800" dirty="0" smtClean="0">
                <a:solidFill>
                  <a:srgbClr val="002060"/>
                </a:solidFill>
                <a:latin typeface="Franklin Gothic Heavy" pitchFamily="34" charset="0"/>
                <a:cs typeface="+mj-cs"/>
              </a:rPr>
              <a:t>KGA</a:t>
            </a:r>
            <a:r>
              <a:rPr lang="ko-KR" altLang="en-US" sz="3200" b="1" dirty="0" smtClean="0">
                <a:solidFill>
                  <a:srgbClr val="00206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에셋㈜</a:t>
            </a:r>
            <a:endParaRPr lang="ko-KR" altLang="en-US" sz="3200" b="1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2988" y="4797425"/>
            <a:ext cx="1873250" cy="26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rPr>
              <a:t>www.kgaasset.com</a:t>
            </a:r>
            <a:endParaRPr kumimoji="0" lang="ko-KR" altLang="en-US" sz="1400" b="1" dirty="0">
              <a:solidFill>
                <a:schemeClr val="bg1">
                  <a:lumMod val="95000"/>
                </a:scheme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323850" cy="22764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0" y="5202238"/>
            <a:ext cx="3698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en-US" altLang="ko-KR" sz="1200">
                <a:solidFill>
                  <a:schemeClr val="bg1"/>
                </a:solidFill>
                <a:latin typeface="맑은 고딕"/>
                <a:ea typeface="맑은 고딕"/>
              </a:rPr>
              <a:t>www.kgaasset.com</a:t>
            </a:r>
            <a:endParaRPr kumimoji="0" lang="ko-KR" altLang="en-US" sz="1200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50" y="1484313"/>
            <a:ext cx="34559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solidFill>
                  <a:srgbClr val="FF0000"/>
                </a:solidFill>
                <a:latin typeface="Verdana" pitchFamily="34" charset="0"/>
                <a:ea typeface="HY헤드라인M" pitchFamily="18" charset="-127"/>
                <a:cs typeface="+mn-cs"/>
              </a:rPr>
              <a:t>KOREA NO1.GENERAL AGENCY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dirty="0">
                <a:solidFill>
                  <a:srgbClr val="FF0000"/>
                </a:solidFill>
                <a:latin typeface="Verdana" pitchFamily="34" charset="0"/>
                <a:ea typeface="HY헤드라인M" pitchFamily="18" charset="-127"/>
                <a:cs typeface="+mn-cs"/>
              </a:rPr>
              <a:t>FINANCIAL SOLUTION MANAGEMENT</a:t>
            </a:r>
            <a:endParaRPr kumimoji="0" lang="ko-KR" altLang="en-US" sz="1050" dirty="0">
              <a:solidFill>
                <a:srgbClr val="FF0000"/>
              </a:solidFill>
              <a:latin typeface="Verdana" pitchFamily="34" charset="0"/>
              <a:ea typeface="HY헤드라인M" pitchFamily="18" charset="-127"/>
              <a:cs typeface="+mn-cs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971550" y="1412875"/>
            <a:ext cx="295275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971550" y="1989138"/>
            <a:ext cx="2952750" cy="3175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/>
          <p:cNvSpPr txBox="1">
            <a:spLocks/>
          </p:cNvSpPr>
          <p:nvPr/>
        </p:nvSpPr>
        <p:spPr>
          <a:xfrm>
            <a:off x="3708400" y="3068638"/>
            <a:ext cx="489585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j-cs"/>
              </a:rPr>
              <a:t>사업소개</a:t>
            </a:r>
            <a:r>
              <a:rPr kumimoji="0" lang="ko-KR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j-cs"/>
              </a:rPr>
              <a:t>서</a:t>
            </a:r>
            <a:endParaRPr kumimoji="0"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  <a:cs typeface="+mj-cs"/>
            </a:endParaRPr>
          </a:p>
        </p:txBody>
      </p: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894388" y="5797550"/>
            <a:ext cx="2709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대한민국</a:t>
            </a:r>
            <a:r>
              <a:rPr kumimoji="0" lang="ko-KR" altLang="en-US" sz="12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2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NO1</a:t>
            </a:r>
            <a:r>
              <a:rPr kumimoji="0" lang="en-US" altLang="ko-KR" sz="12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2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금융보험판매전문회사</a:t>
            </a:r>
            <a:endParaRPr kumimoji="0" lang="en-US" altLang="ko-KR" sz="120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79404" y="6021288"/>
            <a:ext cx="312297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헤드라인M" pitchFamily="18" charset="-127"/>
                <a:ea typeface="HY헤드라인M" pitchFamily="18" charset="-127"/>
                <a:cs typeface="+mn-cs"/>
              </a:rPr>
              <a:t>케이지에이에셋 ㈜</a:t>
            </a:r>
            <a:endParaRPr kumimoji="0" lang="ko-KR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한국 초대형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업적추이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graphicFrame>
        <p:nvGraphicFramePr>
          <p:cNvPr id="32774" name="차트 7"/>
          <p:cNvGraphicFramePr>
            <a:graphicFrameLocks/>
          </p:cNvGraphicFramePr>
          <p:nvPr/>
        </p:nvGraphicFramePr>
        <p:xfrm>
          <a:off x="273050" y="930275"/>
          <a:ext cx="4494213" cy="5357813"/>
        </p:xfrm>
        <a:graphic>
          <a:graphicData uri="http://schemas.openxmlformats.org/presentationml/2006/ole">
            <p:oleObj spid="_x0000_s32774" r:id="rId4" imgW="4493141" imgH="5358848" progId="Excel.Chart.8">
              <p:embed/>
            </p:oleObj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003800" y="1412875"/>
          <a:ext cx="3408363" cy="44497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1736"/>
                <a:gridCol w="1584176"/>
                <a:gridCol w="1152128"/>
              </a:tblGrid>
              <a:tr h="37084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GA</a:t>
                      </a:r>
                      <a:r>
                        <a:rPr lang="ko-KR" altLang="en-US" dirty="0" smtClean="0"/>
                        <a:t>업계 월납실적 </a:t>
                      </a:r>
                      <a:r>
                        <a:rPr lang="en-US" altLang="ko-KR" dirty="0" smtClean="0"/>
                        <a:t>TOP 10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순위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초대형 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r>
                        <a:rPr lang="en-US" altLang="ko-KR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생보업적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GA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코리아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A+ 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에셋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우리라이프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피플라이프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케이지에이에셋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ko-KR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메가에셋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중앙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유퍼스트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비큐러스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사랑모아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약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억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자유형 11"/>
          <p:cNvSpPr/>
          <p:nvPr/>
        </p:nvSpPr>
        <p:spPr>
          <a:xfrm>
            <a:off x="1116013" y="2565400"/>
            <a:ext cx="2951162" cy="1035050"/>
          </a:xfrm>
          <a:custGeom>
            <a:avLst/>
            <a:gdLst>
              <a:gd name="connsiteX0" fmla="*/ 0 w 3283974"/>
              <a:gd name="connsiteY0" fmla="*/ 1179871 h 1396180"/>
              <a:gd name="connsiteX1" fmla="*/ 2585884 w 3283974"/>
              <a:gd name="connsiteY1" fmla="*/ 1199535 h 1396180"/>
              <a:gd name="connsiteX2" fmla="*/ 3283974 w 3283974"/>
              <a:gd name="connsiteY2" fmla="*/ 0 h 139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3974" h="1396180">
                <a:moveTo>
                  <a:pt x="0" y="1179871"/>
                </a:moveTo>
                <a:cubicBezTo>
                  <a:pt x="1019277" y="1288025"/>
                  <a:pt x="2038555" y="1396180"/>
                  <a:pt x="2585884" y="1199535"/>
                </a:cubicBezTo>
                <a:cubicBezTo>
                  <a:pt x="3133213" y="1002890"/>
                  <a:pt x="3283974" y="0"/>
                  <a:pt x="3283974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2827" name="TextBox 12"/>
          <p:cNvSpPr txBox="1">
            <a:spLocks noChangeArrowheads="1"/>
          </p:cNvSpPr>
          <p:nvPr/>
        </p:nvSpPr>
        <p:spPr bwMode="auto">
          <a:xfrm>
            <a:off x="7380288" y="1125538"/>
            <a:ext cx="107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000">
                <a:latin typeface="맑은 고딕"/>
                <a:ea typeface="맑은 고딕"/>
              </a:rPr>
              <a:t>(2012</a:t>
            </a:r>
            <a:r>
              <a:rPr kumimoji="0" lang="ko-KR" altLang="en-US" sz="1000">
                <a:latin typeface="맑은 고딕"/>
                <a:ea typeface="맑은 고딕"/>
              </a:rPr>
              <a:t>년 기준</a:t>
            </a:r>
            <a:r>
              <a:rPr kumimoji="0" lang="en-US" altLang="ko-KR" sz="1000">
                <a:latin typeface="맑은 고딕"/>
                <a:ea typeface="맑은 고딕"/>
              </a:rPr>
              <a:t>)</a:t>
            </a:r>
            <a:endParaRPr kumimoji="0" lang="ko-KR" altLang="en-US" sz="1000"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조직추이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graphicFrame>
        <p:nvGraphicFramePr>
          <p:cNvPr id="34822" name="차트 8"/>
          <p:cNvGraphicFramePr>
            <a:graphicFrameLocks/>
          </p:cNvGraphicFramePr>
          <p:nvPr/>
        </p:nvGraphicFramePr>
        <p:xfrm>
          <a:off x="273050" y="930275"/>
          <a:ext cx="8382000" cy="5429250"/>
        </p:xfrm>
        <a:graphic>
          <a:graphicData uri="http://schemas.openxmlformats.org/presentationml/2006/ole">
            <p:oleObj spid="_x0000_s34822" r:id="rId4" imgW="8382727" imgH="542591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차트 2"/>
          <p:cNvGraphicFramePr>
            <a:graphicFrameLocks/>
          </p:cNvGraphicFramePr>
          <p:nvPr/>
        </p:nvGraphicFramePr>
        <p:xfrm>
          <a:off x="417513" y="1146175"/>
          <a:ext cx="8237537" cy="5286375"/>
        </p:xfrm>
        <a:graphic>
          <a:graphicData uri="http://schemas.openxmlformats.org/presentationml/2006/ole">
            <p:oleObj spid="_x0000_s36865" r:id="rId3" imgW="8242506" imgH="5285690" progId="Excel.Char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GA-FP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이동추이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019925" y="2708275"/>
            <a:ext cx="647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>
                <a:latin typeface="맑은 고딕"/>
                <a:ea typeface="맑은 고딕"/>
              </a:rPr>
              <a:t>GA-FP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sp>
        <p:nvSpPr>
          <p:cNvPr id="8" name="폭발 1 7"/>
          <p:cNvSpPr/>
          <p:nvPr/>
        </p:nvSpPr>
        <p:spPr>
          <a:xfrm>
            <a:off x="6443663" y="981075"/>
            <a:ext cx="2016125" cy="11525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948488" y="1341438"/>
            <a:ext cx="936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200">
                <a:solidFill>
                  <a:srgbClr val="FFFF00"/>
                </a:solidFill>
                <a:latin typeface="맑은 고딕"/>
                <a:ea typeface="맑은 고딕"/>
              </a:rPr>
              <a:t>연평균</a:t>
            </a:r>
            <a:r>
              <a:rPr kumimoji="0" lang="en-US" altLang="ko-KR" sz="1200">
                <a:solidFill>
                  <a:srgbClr val="FFFF00"/>
                </a:solidFill>
                <a:latin typeface="맑은 고딕"/>
                <a:ea typeface="맑은 고딕"/>
              </a:rPr>
              <a:t>15%</a:t>
            </a:r>
            <a:r>
              <a:rPr kumimoji="0" lang="ko-KR" altLang="en-US" sz="1200">
                <a:solidFill>
                  <a:srgbClr val="FFFF00"/>
                </a:solidFill>
                <a:latin typeface="맑은 고딕"/>
                <a:ea typeface="맑은 고딕"/>
              </a:rPr>
              <a:t>이상 상승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extBox 21"/>
          <p:cNvSpPr txBox="1">
            <a:spLocks noChangeArrowheads="1"/>
          </p:cNvSpPr>
          <p:nvPr/>
        </p:nvSpPr>
        <p:spPr bwMode="auto">
          <a:xfrm>
            <a:off x="1403350" y="3068638"/>
            <a:ext cx="66976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3200">
                <a:latin typeface="HY헤드라인M" pitchFamily="18" charset="-127"/>
                <a:ea typeface="HY헤드라인M" pitchFamily="18" charset="-127"/>
              </a:rPr>
              <a:t>왜 케이지에이에셋 이어야 하는가 </a:t>
            </a:r>
            <a:r>
              <a:rPr kumimoji="0" lang="en-US" altLang="ko-KR" sz="3200">
                <a:latin typeface="HY헤드라인M" pitchFamily="18" charset="-127"/>
                <a:ea typeface="HY헤드라인M" pitchFamily="18" charset="-127"/>
              </a:rPr>
              <a:t>? </a:t>
            </a:r>
            <a:endParaRPr kumimoji="0" lang="ko-KR" altLang="en-US" sz="3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7544" y="332656"/>
            <a:ext cx="2496837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WHY KGA asset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그림 6" descr="image_readtop_2012_341110_13388804246528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196975"/>
            <a:ext cx="43576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467544" y="404664"/>
            <a:ext cx="217719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CEO </a:t>
            </a: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회사소개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9941" name="TextBox 11"/>
          <p:cNvSpPr txBox="1">
            <a:spLocks noChangeArrowheads="1"/>
          </p:cNvSpPr>
          <p:nvPr/>
        </p:nvSpPr>
        <p:spPr bwMode="auto">
          <a:xfrm>
            <a:off x="4859338" y="1268413"/>
            <a:ext cx="36734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대표이사 전 종대</a:t>
            </a:r>
            <a:endParaRPr kumimoji="0" lang="en-US" altLang="ko-KR" b="1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endParaRPr kumimoji="0" lang="en-US" altLang="ko-KR" b="1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1955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년생</a:t>
            </a:r>
            <a:endParaRPr kumimoji="0" lang="en-US" altLang="ko-KR" sz="14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1979 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교보생명입사</a:t>
            </a:r>
            <a:endParaRPr kumimoji="0" lang="en-US" altLang="ko-KR" sz="14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2003 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교보 중동영업국장</a:t>
            </a:r>
            <a:endParaRPr kumimoji="0" lang="en-US" altLang="ko-KR" sz="14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2005 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블루인슈 보험대리점 대표</a:t>
            </a:r>
            <a:endParaRPr kumimoji="0" lang="en-US" altLang="ko-KR" sz="14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2009 KGA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에셋 감사선임</a:t>
            </a:r>
            <a:endParaRPr kumimoji="0" lang="en-US" altLang="ko-KR" sz="140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2012 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現 </a:t>
            </a:r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KGA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에셋 </a:t>
            </a:r>
            <a:r>
              <a:rPr kumimoji="0" lang="en-US" altLang="ko-KR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2</a:t>
            </a:r>
            <a:r>
              <a:rPr kumimoji="0" lang="ko-KR" altLang="en-US" sz="14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대회장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95288" y="4437063"/>
            <a:ext cx="8424862" cy="1754187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atin typeface="한양해서" pitchFamily="18" charset="-127"/>
                <a:ea typeface="한양해서" pitchFamily="18" charset="-127"/>
                <a:cs typeface="+mn-cs"/>
              </a:rPr>
              <a:t>KGA</a:t>
            </a:r>
            <a:r>
              <a:rPr kumimoji="0" lang="ko-KR" altLang="en-US" b="1" dirty="0">
                <a:latin typeface="한양해서" pitchFamily="18" charset="-127"/>
                <a:ea typeface="한양해서" pitchFamily="18" charset="-127"/>
                <a:cs typeface="+mn-cs"/>
              </a:rPr>
              <a:t>에셋</a:t>
            </a:r>
            <a:r>
              <a:rPr kumimoji="0" lang="en-US" altLang="ko-KR" b="1" dirty="0">
                <a:latin typeface="한양해서" pitchFamily="18" charset="-127"/>
                <a:ea typeface="한양해서" pitchFamily="18" charset="-127"/>
                <a:cs typeface="+mn-cs"/>
              </a:rPr>
              <a:t>㈜ </a:t>
            </a:r>
            <a:r>
              <a:rPr kumimoji="0" lang="ko-KR" altLang="en-US" b="1" dirty="0">
                <a:latin typeface="한양해서" pitchFamily="18" charset="-127"/>
                <a:ea typeface="한양해서" pitchFamily="18" charset="-127"/>
                <a:cs typeface="+mn-cs"/>
              </a:rPr>
              <a:t>은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2005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년 교보생명 전환법인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78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개지사 협의회로 시작하여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,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 창립 이후 지속적인 성장을 유지하여 왔으며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,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2009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년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KGA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에셋으로 정식출범 이후 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2012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년 현재 전국</a:t>
            </a:r>
            <a:r>
              <a:rPr kumimoji="0" lang="en-US" altLang="ko-KR" b="1" u="sng" dirty="0">
                <a:latin typeface="한양해서" pitchFamily="18" charset="-127"/>
                <a:ea typeface="한양해서" pitchFamily="18" charset="-127"/>
                <a:cs typeface="+mn-cs"/>
              </a:rPr>
              <a:t>60</a:t>
            </a:r>
            <a:r>
              <a:rPr kumimoji="0" lang="ko-KR" altLang="en-US" b="1" u="sng" dirty="0">
                <a:latin typeface="한양해서" pitchFamily="18" charset="-127"/>
                <a:ea typeface="한양해서" pitchFamily="18" charset="-127"/>
                <a:cs typeface="+mn-cs"/>
              </a:rPr>
              <a:t>개지사 </a:t>
            </a:r>
            <a:r>
              <a:rPr kumimoji="0" lang="en-US" altLang="ko-KR" b="1" u="sng" dirty="0">
                <a:latin typeface="한양해서" pitchFamily="18" charset="-127"/>
                <a:ea typeface="한양해서" pitchFamily="18" charset="-127"/>
                <a:cs typeface="+mn-cs"/>
              </a:rPr>
              <a:t>200</a:t>
            </a:r>
            <a:r>
              <a:rPr kumimoji="0" lang="ko-KR" altLang="en-US" b="1" u="sng" dirty="0">
                <a:latin typeface="한양해서" pitchFamily="18" charset="-127"/>
                <a:ea typeface="한양해서" pitchFamily="18" charset="-127"/>
                <a:cs typeface="+mn-cs"/>
              </a:rPr>
              <a:t>여개지점</a:t>
            </a:r>
            <a:r>
              <a:rPr kumimoji="0" lang="en-US" altLang="ko-KR" b="1" u="sng" dirty="0">
                <a:latin typeface="한양해서" pitchFamily="18" charset="-127"/>
                <a:ea typeface="한양해서" pitchFamily="18" charset="-127"/>
                <a:cs typeface="+mn-cs"/>
              </a:rPr>
              <a:t>,2</a:t>
            </a:r>
            <a:r>
              <a:rPr kumimoji="0" lang="ko-KR" altLang="en-US" b="1" u="sng" dirty="0">
                <a:latin typeface="한양해서" pitchFamily="18" charset="-127"/>
                <a:ea typeface="한양해서" pitchFamily="18" charset="-127"/>
                <a:cs typeface="+mn-cs"/>
              </a:rPr>
              <a:t>천</a:t>
            </a:r>
            <a:r>
              <a:rPr kumimoji="0" lang="en-US" altLang="ko-KR" b="1" u="sng" dirty="0">
                <a:latin typeface="한양해서" pitchFamily="18" charset="-127"/>
                <a:ea typeface="한양해서" pitchFamily="18" charset="-127"/>
                <a:cs typeface="+mn-cs"/>
              </a:rPr>
              <a:t>7</a:t>
            </a:r>
            <a:r>
              <a:rPr kumimoji="0" lang="ko-KR" altLang="en-US" b="1" u="sng" dirty="0">
                <a:latin typeface="한양해서" pitchFamily="18" charset="-127"/>
                <a:ea typeface="한양해서" pitchFamily="18" charset="-127"/>
                <a:cs typeface="+mn-cs"/>
              </a:rPr>
              <a:t>백여명 의 </a:t>
            </a:r>
            <a:r>
              <a:rPr kumimoji="0" lang="en-US" altLang="ko-KR" b="1" u="sng" dirty="0">
                <a:latin typeface="한양해서" pitchFamily="18" charset="-127"/>
                <a:ea typeface="한양해서" pitchFamily="18" charset="-127"/>
                <a:cs typeface="+mn-cs"/>
              </a:rPr>
              <a:t>FP(Financial Planner)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가 활동중이며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, 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생명보험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/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손해보험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/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간접투자상품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/</a:t>
            </a:r>
            <a:r>
              <a:rPr kumimoji="0" lang="ko-KR" altLang="en-US" dirty="0">
                <a:latin typeface="한양해서" pitchFamily="18" charset="-127"/>
                <a:ea typeface="한양해서" pitchFamily="18" charset="-127"/>
                <a:cs typeface="+mn-cs"/>
              </a:rPr>
              <a:t>자동차센터까지 고객의 생애전반에 걸친 리스크관리와 재무목표달성을 위한 원스톱</a:t>
            </a:r>
            <a:r>
              <a:rPr kumimoji="0" lang="en-US" altLang="ko-KR" dirty="0">
                <a:latin typeface="한양해서" pitchFamily="18" charset="-127"/>
                <a:ea typeface="한양해서" pitchFamily="18" charset="-127"/>
                <a:cs typeface="+mn-cs"/>
              </a:rPr>
              <a:t>(One-Stop) </a:t>
            </a:r>
            <a:r>
              <a:rPr kumimoji="0" lang="ko-KR" altLang="en-US" b="1" dirty="0">
                <a:latin typeface="한양해서" pitchFamily="18" charset="-127"/>
                <a:ea typeface="한양해서" pitchFamily="18" charset="-127"/>
                <a:cs typeface="+mn-cs"/>
              </a:rPr>
              <a:t>금융보험 판매 전문회사입니다</a:t>
            </a:r>
            <a:r>
              <a:rPr kumimoji="0" lang="en-US" altLang="ko-KR" b="1" dirty="0">
                <a:latin typeface="한양해서" pitchFamily="18" charset="-127"/>
                <a:ea typeface="한양해서" pitchFamily="18" charset="-127"/>
                <a:cs typeface="+mn-cs"/>
              </a:rPr>
              <a:t>.</a:t>
            </a:r>
            <a:endParaRPr kumimoji="0" lang="en-US" altLang="ko-KR" b="1" dirty="0">
              <a:latin typeface="한양해서" pitchFamily="18" charset="-127"/>
              <a:ea typeface="한양해서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그림 6" descr="메인사진.jpg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611188" y="981075"/>
            <a:ext cx="82073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899592" y="1196752"/>
            <a:ext cx="767389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에셋에는  </a:t>
            </a:r>
            <a:endParaRPr kumimoji="0" lang="en-US" altLang="ko-KR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사랑의 문화가 있습니다</a:t>
            </a:r>
            <a:endParaRPr kumimoji="0" lang="en-US" altLang="ko-KR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415388" y="404664"/>
            <a:ext cx="251819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에셋의 문화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1989" name="그림 7" descr="로고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300663"/>
            <a:ext cx="35639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4152900" y="1154113"/>
            <a:ext cx="4608513" cy="5040312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4211638" y="1341438"/>
            <a:ext cx="4310062" cy="475932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3013" name="TextBox 9"/>
          <p:cNvSpPr txBox="1">
            <a:spLocks noChangeArrowheads="1"/>
          </p:cNvSpPr>
          <p:nvPr/>
        </p:nvSpPr>
        <p:spPr bwMode="auto">
          <a:xfrm>
            <a:off x="4859338" y="2565400"/>
            <a:ext cx="3168650" cy="2554288"/>
          </a:xfrm>
          <a:prstGeom prst="rect">
            <a:avLst/>
          </a:prstGeom>
          <a:solidFill>
            <a:schemeClr val="tx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성실 신뢰</a:t>
            </a:r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정도 경영</a:t>
            </a:r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kumimoji="0" lang="ko-KR" altLang="en-US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4859338" y="1700213"/>
            <a:ext cx="3173412" cy="758825"/>
          </a:xfrm>
          <a:prstGeom prst="rect">
            <a:avLst/>
          </a:prstGeom>
          <a:solidFill>
            <a:schemeClr val="tx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고객만족우선</a:t>
            </a:r>
          </a:p>
        </p:txBody>
      </p: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4845050" y="4467225"/>
            <a:ext cx="3171825" cy="1568450"/>
          </a:xfrm>
          <a:prstGeom prst="rect">
            <a:avLst/>
          </a:prstGeom>
          <a:solidFill>
            <a:schemeClr val="tx2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차별화</a:t>
            </a:r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 </a:t>
            </a:r>
            <a:endParaRPr kumimoji="0" lang="en-US" altLang="ko-KR" sz="32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kumimoji="0" lang="ko-KR" altLang="en-US" sz="32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</a:rPr>
              <a:t>영속성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395536" y="332656"/>
            <a:ext cx="285751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KGA </a:t>
            </a: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  <a:ea typeface="+mn-ea"/>
                <a:cs typeface="+mn-cs"/>
              </a:rPr>
              <a:t>에셋 핵심가치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3017" name="Picture 4" descr="kga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898525"/>
            <a:ext cx="39608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9" name="그림 7" descr="조직도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7575"/>
            <a:ext cx="91440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539552" y="404664"/>
            <a:ext cx="112723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조직도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그림 11" descr="%BB%F3%BD%C2%B1%D7%B7%A1%C7%C1.jpg"/>
          <p:cNvPicPr>
            <a:picLocks noChangeAspect="1"/>
          </p:cNvPicPr>
          <p:nvPr/>
        </p:nvPicPr>
        <p:blipFill>
          <a:blip r:embed="rId3">
            <a:lum bright="72000" contrast="-74000"/>
          </a:blip>
          <a:srcRect/>
          <a:stretch>
            <a:fillRect/>
          </a:stretch>
        </p:blipFill>
        <p:spPr bwMode="auto">
          <a:xfrm>
            <a:off x="295275" y="981075"/>
            <a:ext cx="864076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06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13" y="4797425"/>
            <a:ext cx="2087562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12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회원사영업개시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11  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회원사 법인설립</a:t>
            </a:r>
            <a:endParaRPr kumimoji="0" lang="ko-KR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350" y="4292600"/>
            <a:ext cx="20161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10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손보판매개시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04  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협의회 창립총회</a:t>
            </a:r>
            <a:endParaRPr kumimoji="0" lang="ko-KR" altLang="en-US" sz="14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13" y="3860800"/>
            <a:ext cx="2520950" cy="4778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2009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06   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68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개법인통합 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에셋 ㈜ 설립</a:t>
            </a:r>
            <a:endParaRPr kumimoji="0" lang="ko-KR" altLang="en-US" sz="1400" b="1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938" y="3141663"/>
            <a:ext cx="2952750" cy="86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매출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400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억 돌파</a:t>
            </a:r>
            <a:endParaRPr kumimoji="0" lang="en-US" altLang="ko-KR" sz="1100" b="1" dirty="0"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12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동양종합금융 업무제휴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03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생명보험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8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개사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,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손해보험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9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개사 업무제휴</a:t>
            </a:r>
            <a:endParaRPr kumimoji="0"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49119" y="404664"/>
            <a:ext cx="144142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회사연혁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9338" y="2420938"/>
            <a:ext cx="2736850" cy="1030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   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매출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600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억 돌파</a:t>
            </a:r>
            <a:endParaRPr kumimoji="0" lang="en-US" altLang="ko-KR" sz="1100" b="1" dirty="0"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12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방주지사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09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삼성생명 전략적 제휴 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   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월납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억 달성</a:t>
            </a: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kumimoji="0"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688" y="1484313"/>
            <a:ext cx="1943100" cy="2770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latin typeface="+mn-lt"/>
                <a:ea typeface="+mn-ea"/>
                <a:cs typeface="+mn-cs"/>
              </a:rPr>
              <a:t>    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매출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1000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억 돌파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100" b="1" dirty="0">
                <a:latin typeface="+mn-lt"/>
                <a:ea typeface="+mn-ea"/>
                <a:cs typeface="+mn-cs"/>
              </a:rPr>
              <a:t>예상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09</a:t>
            </a:r>
            <a:r>
              <a:rPr kumimoji="0" lang="en-US" altLang="ko-KR" sz="1100" b="1" dirty="0">
                <a:latin typeface="+mn-lt"/>
                <a:ea typeface="+mn-ea"/>
                <a:cs typeface="+mn-cs"/>
              </a:rPr>
              <a:t>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마포지사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08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매경교육센터 제휴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에셋라이프지사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하나로지사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서경지사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06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대전지사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05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한가람지사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04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대구본부 출범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01  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드림모아지사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 KFC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     GLA</a:t>
            </a:r>
            <a:r>
              <a:rPr kumimoji="0"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지사 오픈</a:t>
            </a: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7115" name="그림 17" descr="1204870324_467745_PS080307000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516563"/>
            <a:ext cx="679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그림 18" descr="20121005000123_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5516563"/>
            <a:ext cx="99853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17" name="그룹 19"/>
          <p:cNvGrpSpPr>
            <a:grpSpLocks/>
          </p:cNvGrpSpPr>
          <p:nvPr/>
        </p:nvGrpSpPr>
        <p:grpSpPr bwMode="auto">
          <a:xfrm>
            <a:off x="539750" y="4005263"/>
            <a:ext cx="1008063" cy="461962"/>
            <a:chOff x="827584" y="4581128"/>
            <a:chExt cx="1008112" cy="461665"/>
          </a:xfrm>
        </p:grpSpPr>
        <p:sp>
          <p:nvSpPr>
            <p:cNvPr id="21" name="타원 20"/>
            <p:cNvSpPr/>
            <p:nvPr/>
          </p:nvSpPr>
          <p:spPr>
            <a:xfrm>
              <a:off x="827584" y="4696940"/>
              <a:ext cx="71441" cy="72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47137" name="TextBox 21"/>
            <p:cNvSpPr txBox="1">
              <a:spLocks noChangeArrowheads="1"/>
            </p:cNvSpPr>
            <p:nvPr/>
          </p:nvSpPr>
          <p:spPr bwMode="auto">
            <a:xfrm>
              <a:off x="899592" y="4581128"/>
              <a:ext cx="93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400">
                  <a:latin typeface="HY헤드라인M" pitchFamily="18" charset="-127"/>
                  <a:ea typeface="HY헤드라인M" pitchFamily="18" charset="-127"/>
                </a:rPr>
                <a:t>태동기</a:t>
              </a:r>
              <a:endParaRPr kumimoji="0" lang="en-US" altLang="ko-KR" sz="140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sz="1000">
                  <a:latin typeface="HY헤드라인M" pitchFamily="18" charset="-127"/>
                  <a:ea typeface="HY헤드라인M" pitchFamily="18" charset="-127"/>
                </a:rPr>
                <a:t> (05~09)</a:t>
              </a:r>
              <a:endParaRPr kumimoji="0" lang="ko-KR" altLang="en-US" sz="10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7118" name="그룹 22"/>
          <p:cNvGrpSpPr>
            <a:grpSpLocks/>
          </p:cNvGrpSpPr>
          <p:nvPr/>
        </p:nvGrpSpPr>
        <p:grpSpPr bwMode="auto">
          <a:xfrm>
            <a:off x="3708400" y="2420938"/>
            <a:ext cx="996950" cy="461962"/>
            <a:chOff x="3719020" y="3573016"/>
            <a:chExt cx="996996" cy="461665"/>
          </a:xfrm>
        </p:grpSpPr>
        <p:sp>
          <p:nvSpPr>
            <p:cNvPr id="24" name="타원 23"/>
            <p:cNvSpPr/>
            <p:nvPr/>
          </p:nvSpPr>
          <p:spPr>
            <a:xfrm>
              <a:off x="3719020" y="3717385"/>
              <a:ext cx="71441" cy="71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47135" name="TextBox 24"/>
            <p:cNvSpPr txBox="1">
              <a:spLocks noChangeArrowheads="1"/>
            </p:cNvSpPr>
            <p:nvPr/>
          </p:nvSpPr>
          <p:spPr bwMode="auto">
            <a:xfrm>
              <a:off x="3779912" y="3573016"/>
              <a:ext cx="93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400">
                  <a:latin typeface="HY헤드라인M" pitchFamily="18" charset="-127"/>
                  <a:ea typeface="HY헤드라인M" pitchFamily="18" charset="-127"/>
                </a:rPr>
                <a:t>발전기</a:t>
              </a:r>
              <a:endParaRPr kumimoji="0" lang="en-US" altLang="ko-KR" sz="140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sz="1000">
                  <a:latin typeface="HY헤드라인M" pitchFamily="18" charset="-127"/>
                  <a:ea typeface="HY헤드라인M" pitchFamily="18" charset="-127"/>
                </a:rPr>
                <a:t> (09~13)</a:t>
              </a:r>
              <a:endParaRPr kumimoji="0" lang="ko-KR" altLang="en-US" sz="100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47119" name="그룹 25"/>
          <p:cNvGrpSpPr>
            <a:grpSpLocks/>
          </p:cNvGrpSpPr>
          <p:nvPr/>
        </p:nvGrpSpPr>
        <p:grpSpPr bwMode="auto">
          <a:xfrm>
            <a:off x="7812088" y="1268413"/>
            <a:ext cx="863600" cy="461962"/>
            <a:chOff x="6876256" y="1916832"/>
            <a:chExt cx="1008112" cy="461665"/>
          </a:xfrm>
        </p:grpSpPr>
        <p:sp>
          <p:nvSpPr>
            <p:cNvPr id="47132" name="TextBox 26"/>
            <p:cNvSpPr txBox="1">
              <a:spLocks noChangeArrowheads="1"/>
            </p:cNvSpPr>
            <p:nvPr/>
          </p:nvSpPr>
          <p:spPr bwMode="auto">
            <a:xfrm>
              <a:off x="6948264" y="1916832"/>
              <a:ext cx="936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400">
                  <a:latin typeface="HY헤드라인M" pitchFamily="18" charset="-127"/>
                  <a:ea typeface="HY헤드라인M" pitchFamily="18" charset="-127"/>
                </a:rPr>
                <a:t>성숙기</a:t>
              </a:r>
              <a:endParaRPr kumimoji="0" lang="en-US" altLang="ko-KR" sz="1400">
                <a:latin typeface="HY헤드라인M" pitchFamily="18" charset="-127"/>
                <a:ea typeface="HY헤드라인M" pitchFamily="18" charset="-127"/>
              </a:endParaRPr>
            </a:p>
            <a:p>
              <a:r>
                <a:rPr kumimoji="0" lang="en-US" altLang="ko-KR" sz="1000">
                  <a:latin typeface="HY헤드라인M" pitchFamily="18" charset="-127"/>
                  <a:ea typeface="HY헤드라인M" pitchFamily="18" charset="-127"/>
                </a:rPr>
                <a:t> (13~18)</a:t>
              </a:r>
              <a:endParaRPr kumimoji="0" lang="ko-KR" altLang="en-US" sz="100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6876256" y="2061201"/>
              <a:ext cx="72272" cy="713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</p:grpSp>
      <p:sp>
        <p:nvSpPr>
          <p:cNvPr id="47120" name="TextBox 28"/>
          <p:cNvSpPr txBox="1">
            <a:spLocks noChangeArrowheads="1"/>
          </p:cNvSpPr>
          <p:nvPr/>
        </p:nvSpPr>
        <p:spPr bwMode="auto">
          <a:xfrm>
            <a:off x="971550" y="6165850"/>
            <a:ext cx="1223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 b="1">
                <a:latin typeface="맑은 고딕"/>
                <a:ea typeface="맑은 고딕"/>
              </a:rPr>
              <a:t>2005</a:t>
            </a:r>
            <a:endParaRPr kumimoji="0" lang="ko-KR" altLang="en-US" sz="1200" b="1">
              <a:latin typeface="맑은 고딕"/>
              <a:ea typeface="맑은 고딕"/>
            </a:endParaRPr>
          </a:p>
        </p:txBody>
      </p:sp>
      <p:sp>
        <p:nvSpPr>
          <p:cNvPr id="47121" name="TextBox 29"/>
          <p:cNvSpPr txBox="1">
            <a:spLocks noChangeArrowheads="1"/>
          </p:cNvSpPr>
          <p:nvPr/>
        </p:nvSpPr>
        <p:spPr bwMode="auto">
          <a:xfrm>
            <a:off x="2771775" y="6092825"/>
            <a:ext cx="1223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 b="1">
                <a:latin typeface="맑은 고딕"/>
                <a:ea typeface="맑은 고딕"/>
              </a:rPr>
              <a:t>2009</a:t>
            </a:r>
            <a:endParaRPr kumimoji="0" lang="ko-KR" altLang="en-US" sz="1200" b="1">
              <a:latin typeface="맑은 고딕"/>
              <a:ea typeface="맑은 고딕"/>
            </a:endParaRPr>
          </a:p>
        </p:txBody>
      </p:sp>
      <p:sp>
        <p:nvSpPr>
          <p:cNvPr id="47122" name="TextBox 30"/>
          <p:cNvSpPr txBox="1">
            <a:spLocks noChangeArrowheads="1"/>
          </p:cNvSpPr>
          <p:nvPr/>
        </p:nvSpPr>
        <p:spPr bwMode="auto">
          <a:xfrm>
            <a:off x="5219700" y="6092825"/>
            <a:ext cx="12239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 b="1">
                <a:latin typeface="맑은 고딕"/>
                <a:ea typeface="맑은 고딕"/>
              </a:rPr>
              <a:t>2012</a:t>
            </a:r>
            <a:endParaRPr kumimoji="0" lang="ko-KR" altLang="en-US" sz="1200" b="1">
              <a:latin typeface="맑은 고딕"/>
              <a:ea typeface="맑은 고딕"/>
            </a:endParaRPr>
          </a:p>
        </p:txBody>
      </p:sp>
      <p:sp>
        <p:nvSpPr>
          <p:cNvPr id="47123" name="TextBox 31"/>
          <p:cNvSpPr txBox="1">
            <a:spLocks noChangeArrowheads="1"/>
          </p:cNvSpPr>
          <p:nvPr/>
        </p:nvSpPr>
        <p:spPr bwMode="auto">
          <a:xfrm>
            <a:off x="7380288" y="6092825"/>
            <a:ext cx="12239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 b="1">
                <a:latin typeface="맑은 고딕"/>
                <a:ea typeface="맑은 고딕"/>
              </a:rPr>
              <a:t>2018</a:t>
            </a:r>
            <a:endParaRPr kumimoji="0" lang="ko-KR" altLang="en-US" sz="1200" b="1">
              <a:latin typeface="맑은 고딕"/>
              <a:ea typeface="맑은 고딕"/>
            </a:endParaRPr>
          </a:p>
        </p:txBody>
      </p:sp>
      <p:sp>
        <p:nvSpPr>
          <p:cNvPr id="47124" name="TextBox 32"/>
          <p:cNvSpPr txBox="1">
            <a:spLocks noChangeArrowheads="1"/>
          </p:cNvSpPr>
          <p:nvPr/>
        </p:nvSpPr>
        <p:spPr bwMode="auto">
          <a:xfrm>
            <a:off x="827088" y="2636838"/>
            <a:ext cx="2089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100" b="1" u="sng">
                <a:latin typeface="맑은 고딕"/>
                <a:ea typeface="맑은 고딕"/>
              </a:rPr>
              <a:t>자본시장 통합법시행 </a:t>
            </a:r>
            <a:endParaRPr kumimoji="0" lang="en-US" altLang="ko-KR" sz="1100" b="1" u="sng">
              <a:latin typeface="맑은 고딕"/>
              <a:ea typeface="맑은 고딕"/>
            </a:endParaRPr>
          </a:p>
          <a:p>
            <a:pPr algn="ctr"/>
            <a:r>
              <a:rPr kumimoji="0" lang="ko-KR" altLang="en-US" sz="1100" b="1" u="sng">
                <a:latin typeface="맑은 고딕"/>
                <a:ea typeface="맑은 고딕"/>
              </a:rPr>
              <a:t>금융겸업화</a:t>
            </a:r>
            <a:r>
              <a:rPr kumimoji="0" lang="en-US" altLang="ko-KR" sz="1100" b="1" u="sng">
                <a:latin typeface="맑은 고딕"/>
                <a:ea typeface="맑은 고딕"/>
              </a:rPr>
              <a:t>,</a:t>
            </a:r>
            <a:r>
              <a:rPr kumimoji="0" lang="ko-KR" altLang="en-US" sz="1100" b="1" u="sng">
                <a:latin typeface="맑은 고딕"/>
                <a:ea typeface="맑은 고딕"/>
              </a:rPr>
              <a:t>전문화</a:t>
            </a:r>
          </a:p>
        </p:txBody>
      </p:sp>
      <p:sp>
        <p:nvSpPr>
          <p:cNvPr id="47125" name="TextBox 36"/>
          <p:cNvSpPr txBox="1">
            <a:spLocks noChangeArrowheads="1"/>
          </p:cNvSpPr>
          <p:nvPr/>
        </p:nvSpPr>
        <p:spPr bwMode="auto">
          <a:xfrm>
            <a:off x="2178050" y="5607050"/>
            <a:ext cx="3311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100" b="1" u="sng">
                <a:latin typeface="맑은 고딕"/>
                <a:ea typeface="맑은 고딕"/>
              </a:rPr>
              <a:t>교보생명출신구성</a:t>
            </a:r>
            <a:r>
              <a:rPr kumimoji="0" lang="en-US" altLang="ko-KR" sz="1100" b="1" u="sng">
                <a:latin typeface="맑은 고딕"/>
                <a:ea typeface="맑은 고딕"/>
              </a:rPr>
              <a:t>,78</a:t>
            </a:r>
            <a:r>
              <a:rPr kumimoji="0" lang="ko-KR" altLang="en-US" sz="1100" b="1" u="sng">
                <a:latin typeface="맑은 고딕"/>
                <a:ea typeface="맑은 고딕"/>
              </a:rPr>
              <a:t>개전환법인으로 협의회출범</a:t>
            </a:r>
          </a:p>
        </p:txBody>
      </p:sp>
      <p:cxnSp>
        <p:nvCxnSpPr>
          <p:cNvPr id="39" name="직선 연결선 38"/>
          <p:cNvCxnSpPr/>
          <p:nvPr/>
        </p:nvCxnSpPr>
        <p:spPr>
          <a:xfrm flipH="1" flipV="1">
            <a:off x="601663" y="4176713"/>
            <a:ext cx="1666875" cy="1638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2484438" y="2636838"/>
            <a:ext cx="1223962" cy="360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포인트가 7개인 별 50"/>
          <p:cNvSpPr/>
          <p:nvPr/>
        </p:nvSpPr>
        <p:spPr>
          <a:xfrm>
            <a:off x="5435600" y="4005263"/>
            <a:ext cx="1223963" cy="1008062"/>
          </a:xfrm>
          <a:prstGeom prst="star7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7129" name="TextBox 51"/>
          <p:cNvSpPr txBox="1">
            <a:spLocks noChangeArrowheads="1"/>
          </p:cNvSpPr>
          <p:nvPr/>
        </p:nvSpPr>
        <p:spPr bwMode="auto">
          <a:xfrm>
            <a:off x="5580063" y="4292600"/>
            <a:ext cx="936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100">
                <a:solidFill>
                  <a:srgbClr val="FF0000"/>
                </a:solidFill>
                <a:latin typeface="맑은 고딕"/>
                <a:ea typeface="맑은 고딕"/>
              </a:rPr>
              <a:t>중소형</a:t>
            </a:r>
            <a:r>
              <a:rPr kumimoji="0" lang="en-US" altLang="ko-KR" sz="1100">
                <a:solidFill>
                  <a:srgbClr val="FF0000"/>
                </a:solidFill>
                <a:latin typeface="맑은 고딕"/>
                <a:ea typeface="맑은 고딕"/>
              </a:rPr>
              <a:t>GA</a:t>
            </a:r>
          </a:p>
          <a:p>
            <a:pPr algn="ctr"/>
            <a:r>
              <a:rPr kumimoji="0" lang="ko-KR" altLang="en-US" sz="1100">
                <a:solidFill>
                  <a:srgbClr val="FF0000"/>
                </a:solidFill>
                <a:latin typeface="맑은 고딕"/>
                <a:ea typeface="맑은 고딕"/>
              </a:rPr>
              <a:t>흡수합병</a:t>
            </a:r>
          </a:p>
        </p:txBody>
      </p:sp>
      <p:sp>
        <p:nvSpPr>
          <p:cNvPr id="53" name="포인트가 7개인 별 52"/>
          <p:cNvSpPr/>
          <p:nvPr/>
        </p:nvSpPr>
        <p:spPr>
          <a:xfrm>
            <a:off x="7092950" y="4581525"/>
            <a:ext cx="1655763" cy="1295400"/>
          </a:xfrm>
          <a:prstGeom prst="star7">
            <a:avLst/>
          </a:prstGeom>
          <a:solidFill>
            <a:srgbClr val="FFFF00">
              <a:alpha val="29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47131" name="TextBox 53"/>
          <p:cNvSpPr txBox="1">
            <a:spLocks noChangeArrowheads="1"/>
          </p:cNvSpPr>
          <p:nvPr/>
        </p:nvSpPr>
        <p:spPr bwMode="auto">
          <a:xfrm>
            <a:off x="7380288" y="4941888"/>
            <a:ext cx="1152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100" b="1">
                <a:latin typeface="맑은 고딕"/>
                <a:ea typeface="맑은 고딕"/>
              </a:rPr>
              <a:t>대한민국 </a:t>
            </a:r>
            <a:r>
              <a:rPr kumimoji="0" lang="en-US" altLang="ko-KR" sz="1100" b="1">
                <a:latin typeface="맑은 고딕"/>
                <a:ea typeface="맑은 고딕"/>
              </a:rPr>
              <a:t>NO1 </a:t>
            </a:r>
            <a:r>
              <a:rPr kumimoji="0" lang="ko-KR" altLang="en-US" sz="1100" b="1">
                <a:latin typeface="맑은 고딕"/>
                <a:ea typeface="맑은 고딕"/>
              </a:rPr>
              <a:t>금융판매</a:t>
            </a:r>
            <a:endParaRPr kumimoji="0" lang="en-US" altLang="ko-KR" sz="1100" b="1">
              <a:latin typeface="맑은 고딕"/>
              <a:ea typeface="맑은 고딕"/>
            </a:endParaRPr>
          </a:p>
          <a:p>
            <a:pPr algn="ctr"/>
            <a:r>
              <a:rPr kumimoji="0" lang="ko-KR" altLang="en-US" sz="1100" b="1">
                <a:latin typeface="맑은 고딕"/>
                <a:ea typeface="맑은 고딕"/>
              </a:rPr>
              <a:t>전문회사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3568" y="404664"/>
            <a:ext cx="175560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전국점포망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155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8" name="직사각형 7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pic>
        <p:nvPicPr>
          <p:cNvPr id="49156" name="그림 14" descr="점포망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696325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17"/>
          <p:cNvSpPr txBox="1">
            <a:spLocks noChangeArrowheads="1"/>
          </p:cNvSpPr>
          <p:nvPr/>
        </p:nvSpPr>
        <p:spPr bwMode="auto">
          <a:xfrm>
            <a:off x="6156325" y="404813"/>
            <a:ext cx="2663825" cy="1016000"/>
          </a:xfrm>
          <a:prstGeom prst="rect">
            <a:avLst/>
          </a:prstGeom>
          <a:solidFill>
            <a:schemeClr val="tx2">
              <a:alpha val="7607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00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본부 </a:t>
            </a:r>
            <a:r>
              <a:rPr kumimoji="0" lang="en-US" altLang="ko-KR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8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개</a:t>
            </a:r>
            <a:endParaRPr kumimoji="0" lang="en-US" altLang="ko-KR" sz="20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  <a:cs typeface="Arial Unicode MS" pitchFamily="50" charset="-127"/>
            </a:endParaRPr>
          </a:p>
          <a:p>
            <a:pPr algn="ctr"/>
            <a:r>
              <a:rPr kumimoji="0" lang="en-US" altLang="ko-KR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 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지사 </a:t>
            </a:r>
            <a:r>
              <a:rPr kumimoji="0" lang="en-US" altLang="ko-KR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60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개</a:t>
            </a:r>
            <a:endParaRPr kumimoji="0" lang="en-US" altLang="ko-KR" sz="2000">
              <a:solidFill>
                <a:schemeClr val="bg1"/>
              </a:solidFill>
              <a:latin typeface="휴먼둥근헤드라인" pitchFamily="18" charset="-127"/>
              <a:ea typeface="휴먼둥근헤드라인" pitchFamily="18" charset="-127"/>
              <a:cs typeface="Arial Unicode MS" pitchFamily="50" charset="-127"/>
            </a:endParaRPr>
          </a:p>
          <a:p>
            <a:pPr algn="ctr"/>
            <a:r>
              <a:rPr kumimoji="0" lang="en-US" altLang="ko-KR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 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지점 </a:t>
            </a:r>
            <a:r>
              <a:rPr kumimoji="0" lang="en-US" altLang="ko-KR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200</a:t>
            </a:r>
            <a:r>
              <a:rPr kumimoji="0" lang="ko-KR" altLang="en-US" sz="2000">
                <a:solidFill>
                  <a:schemeClr val="bg1"/>
                </a:solidFill>
                <a:latin typeface="휴먼둥근헤드라인" pitchFamily="18" charset="-127"/>
                <a:ea typeface="휴먼둥근헤드라인" pitchFamily="18" charset="-127"/>
                <a:cs typeface="Arial Unicode MS" pitchFamily="50" charset="-127"/>
              </a:rPr>
              <a:t>개</a:t>
            </a:r>
          </a:p>
        </p:txBody>
      </p:sp>
      <p:sp>
        <p:nvSpPr>
          <p:cNvPr id="49158" name="TextBox 18"/>
          <p:cNvSpPr txBox="1">
            <a:spLocks noChangeArrowheads="1"/>
          </p:cNvSpPr>
          <p:nvPr/>
        </p:nvSpPr>
        <p:spPr bwMode="auto">
          <a:xfrm>
            <a:off x="7667625" y="148431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000" b="1">
                <a:latin typeface="맑은 고딕"/>
                <a:ea typeface="맑은 고딕"/>
              </a:rPr>
              <a:t>2012.9</a:t>
            </a:r>
            <a:r>
              <a:rPr kumimoji="0" lang="ko-KR" altLang="en-US" sz="1000" b="1">
                <a:latin typeface="맑은 고딕"/>
                <a:ea typeface="맑은 고딕"/>
              </a:rPr>
              <a:t>말 기준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탄생의 시대적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Needs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7538" y="2708275"/>
            <a:ext cx="2520950" cy="1416050"/>
          </a:xfrm>
          <a:prstGeom prst="rect">
            <a:avLst/>
          </a:prstGeom>
          <a:solidFill>
            <a:srgbClr val="C00000">
              <a:alpha val="38000"/>
            </a:srgbClr>
          </a:solid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6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GA</a:t>
            </a:r>
            <a:r>
              <a:rPr kumimoji="0" lang="en-US" altLang="ko-KR" sz="6600" dirty="0">
                <a:latin typeface="+mn-lt"/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(General Agency)</a:t>
            </a:r>
            <a:endParaRPr kumimoji="0" lang="ko-KR" altLang="en-US" sz="20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3059113" y="1484313"/>
            <a:ext cx="273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초 고령화 사회 진입</a:t>
            </a:r>
          </a:p>
        </p:txBody>
      </p:sp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6516688" y="3068638"/>
            <a:ext cx="2376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경제성장 둔화 및</a:t>
            </a:r>
            <a:endParaRPr kumimoji="0" lang="en-US" altLang="ko-KR">
              <a:latin typeface="Arial" charset="0"/>
              <a:ea typeface="휴먼둥근헤드라인" pitchFamily="18" charset="-127"/>
              <a:cs typeface="Arial" charset="0"/>
            </a:endParaRPr>
          </a:p>
          <a:p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    저금리 기조 지속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3132138" y="5157788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금융시장환경 변화에 </a:t>
            </a:r>
            <a:endParaRPr kumimoji="0" lang="en-US" altLang="ko-KR">
              <a:latin typeface="Arial" charset="0"/>
              <a:ea typeface="휴먼둥근헤드라인" pitchFamily="18" charset="-127"/>
              <a:cs typeface="Arial" charset="0"/>
            </a:endParaRPr>
          </a:p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따른 경쟁심화</a:t>
            </a:r>
          </a:p>
        </p:txBody>
      </p:sp>
      <p:sp>
        <p:nvSpPr>
          <p:cNvPr id="16394" name="TextBox 22"/>
          <p:cNvSpPr txBox="1">
            <a:spLocks noChangeArrowheads="1"/>
          </p:cNvSpPr>
          <p:nvPr/>
        </p:nvSpPr>
        <p:spPr bwMode="auto">
          <a:xfrm>
            <a:off x="323850" y="314166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다양한 금융 </a:t>
            </a:r>
            <a:endParaRPr kumimoji="0" lang="en-US" altLang="ko-KR">
              <a:latin typeface="Arial" charset="0"/>
              <a:ea typeface="휴먼둥근헤드라인" pitchFamily="18" charset="-127"/>
              <a:cs typeface="Arial" charset="0"/>
            </a:endParaRPr>
          </a:p>
          <a:p>
            <a:pPr algn="ctr"/>
            <a:r>
              <a:rPr kumimoji="0" lang="ko-KR" altLang="en-US">
                <a:latin typeface="Arial" charset="0"/>
                <a:ea typeface="휴먼둥근헤드라인" pitchFamily="18" charset="-127"/>
                <a:cs typeface="Arial" charset="0"/>
              </a:rPr>
              <a:t>소비욕구 충족</a:t>
            </a:r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1403350" y="1916113"/>
            <a:ext cx="1728788" cy="10810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5780088" y="1912938"/>
            <a:ext cx="1600200" cy="939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H="1">
            <a:off x="5799138" y="4086225"/>
            <a:ext cx="1725612" cy="12049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1371600" y="4011613"/>
            <a:ext cx="1655763" cy="1223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4427538" y="4292600"/>
            <a:ext cx="0" cy="7921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4408488" y="1989138"/>
            <a:ext cx="0" cy="5762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867400" y="3284538"/>
            <a:ext cx="7207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>
            <a:off x="2124075" y="3357563"/>
            <a:ext cx="863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텍스트 개체 틀 6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4040187" cy="639762"/>
          </a:xfrm>
        </p:spPr>
        <p:txBody>
          <a:bodyPr/>
          <a:lstStyle/>
          <a:p>
            <a:r>
              <a:rPr lang="ko-KR" altLang="en-US" sz="1600" smtClean="0"/>
              <a:t>점포추이</a:t>
            </a:r>
          </a:p>
        </p:txBody>
      </p:sp>
      <p:graphicFrame>
        <p:nvGraphicFramePr>
          <p:cNvPr id="50178" name="내용 개체 틀 10"/>
          <p:cNvGraphicFramePr>
            <a:graphicFrameLocks noGrp="1"/>
          </p:cNvGraphicFramePr>
          <p:nvPr>
            <p:ph sz="half" idx="2"/>
          </p:nvPr>
        </p:nvGraphicFramePr>
        <p:xfrm>
          <a:off x="406400" y="1793875"/>
          <a:ext cx="4141788" cy="4383088"/>
        </p:xfrm>
        <a:graphic>
          <a:graphicData uri="http://schemas.openxmlformats.org/presentationml/2006/ole">
            <p:oleObj spid="_x0000_s50178" r:id="rId3" imgW="4139543" imgH="4383404" progId="Excel.Chart.8">
              <p:embed/>
            </p:oleObj>
          </a:graphicData>
        </a:graphic>
      </p:graphicFrame>
      <p:sp>
        <p:nvSpPr>
          <p:cNvPr id="50179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4643438" y="1052513"/>
            <a:ext cx="4041775" cy="639762"/>
          </a:xfrm>
        </p:spPr>
        <p:txBody>
          <a:bodyPr/>
          <a:lstStyle/>
          <a:p>
            <a:r>
              <a:rPr lang="ko-KR" altLang="en-US" sz="1600" smtClean="0"/>
              <a:t>등록</a:t>
            </a:r>
            <a:r>
              <a:rPr lang="en-US" altLang="ko-KR" sz="1600" smtClean="0"/>
              <a:t>FP</a:t>
            </a:r>
            <a:r>
              <a:rPr lang="ko-KR" altLang="en-US" sz="1600" smtClean="0"/>
              <a:t>추이</a:t>
            </a:r>
          </a:p>
        </p:txBody>
      </p:sp>
      <p:graphicFrame>
        <p:nvGraphicFramePr>
          <p:cNvPr id="50180" name="내용 개체 틀 11"/>
          <p:cNvGraphicFramePr>
            <a:graphicFrameLocks noGrp="1"/>
          </p:cNvGraphicFramePr>
          <p:nvPr>
            <p:ph sz="quarter" idx="4"/>
          </p:nvPr>
        </p:nvGraphicFramePr>
        <p:xfrm>
          <a:off x="4594225" y="1793875"/>
          <a:ext cx="4143375" cy="4383088"/>
        </p:xfrm>
        <a:graphic>
          <a:graphicData uri="http://schemas.openxmlformats.org/presentationml/2006/ole">
            <p:oleObj spid="_x0000_s50180" r:id="rId4" imgW="4139543" imgH="4383404" progId="Excel.Chart.8">
              <p:embed/>
            </p:oleObj>
          </a:graphicData>
        </a:graphic>
      </p:graphicFrame>
      <p:sp>
        <p:nvSpPr>
          <p:cNvPr id="4" name="직사각형 3"/>
          <p:cNvSpPr/>
          <p:nvPr/>
        </p:nvSpPr>
        <p:spPr>
          <a:xfrm>
            <a:off x="569304" y="404664"/>
            <a:ext cx="144142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조직추이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9" name="직선 연결선 8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569304" y="404664"/>
            <a:ext cx="144142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업적추이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4" name="차트 10"/>
          <p:cNvGraphicFramePr>
            <a:graphicFrameLocks/>
          </p:cNvGraphicFramePr>
          <p:nvPr/>
        </p:nvGraphicFramePr>
        <p:xfrm>
          <a:off x="417513" y="1001713"/>
          <a:ext cx="8021637" cy="5214937"/>
        </p:xfrm>
        <a:graphic>
          <a:graphicData uri="http://schemas.openxmlformats.org/presentationml/2006/ole">
            <p:oleObj spid="_x0000_s51204" r:id="rId3" imgW="8023031" imgH="5218628" progId="Excel.Chart.8">
              <p:embed/>
            </p:oleObj>
          </a:graphicData>
        </a:graphic>
      </p:graphicFrame>
      <p:sp>
        <p:nvSpPr>
          <p:cNvPr id="51205" name="TextBox 11"/>
          <p:cNvSpPr txBox="1">
            <a:spLocks noChangeArrowheads="1"/>
          </p:cNvSpPr>
          <p:nvPr/>
        </p:nvSpPr>
        <p:spPr bwMode="auto">
          <a:xfrm>
            <a:off x="7380288" y="4005263"/>
            <a:ext cx="12239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200">
                <a:latin typeface="맑은 고딕"/>
                <a:ea typeface="맑은 고딕"/>
              </a:rPr>
              <a:t>(</a:t>
            </a:r>
            <a:r>
              <a:rPr kumimoji="0" lang="ko-KR" altLang="en-US" sz="1200">
                <a:latin typeface="맑은 고딕"/>
                <a:ea typeface="맑은 고딕"/>
              </a:rPr>
              <a:t>단위</a:t>
            </a:r>
            <a:r>
              <a:rPr kumimoji="0" lang="en-US" altLang="ko-KR" sz="1200">
                <a:latin typeface="맑은 고딕"/>
                <a:ea typeface="맑은 고딕"/>
              </a:rPr>
              <a:t>:</a:t>
            </a:r>
            <a:r>
              <a:rPr kumimoji="0" lang="ko-KR" altLang="en-US" sz="1200">
                <a:latin typeface="맑은 고딕"/>
                <a:ea typeface="맑은 고딕"/>
              </a:rPr>
              <a:t>백만</a:t>
            </a:r>
            <a:r>
              <a:rPr kumimoji="0" lang="en-US" altLang="ko-KR" sz="1200">
                <a:latin typeface="맑은 고딕"/>
                <a:ea typeface="맑은 고딕"/>
              </a:rPr>
              <a:t>)</a:t>
            </a:r>
            <a:endParaRPr kumimoji="0" lang="ko-KR" altLang="en-US" sz="1200">
              <a:latin typeface="맑은 고딕"/>
              <a:ea typeface="맑은 고딕"/>
            </a:endParaRPr>
          </a:p>
        </p:txBody>
      </p:sp>
      <p:sp>
        <p:nvSpPr>
          <p:cNvPr id="13" name="폭발 1 12"/>
          <p:cNvSpPr/>
          <p:nvPr/>
        </p:nvSpPr>
        <p:spPr>
          <a:xfrm>
            <a:off x="6804025" y="981075"/>
            <a:ext cx="1800225" cy="16557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1207" name="TextBox 13"/>
          <p:cNvSpPr txBox="1">
            <a:spLocks noChangeArrowheads="1"/>
          </p:cNvSpPr>
          <p:nvPr/>
        </p:nvSpPr>
        <p:spPr bwMode="auto">
          <a:xfrm>
            <a:off x="7062788" y="1457325"/>
            <a:ext cx="12239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400" b="1">
                <a:solidFill>
                  <a:srgbClr val="FFFF00"/>
                </a:solidFill>
                <a:latin typeface="맑은 고딕"/>
                <a:ea typeface="맑은 고딕"/>
              </a:rPr>
              <a:t>매출</a:t>
            </a:r>
            <a:endParaRPr kumimoji="0" lang="en-US" altLang="ko-KR" sz="1400" b="1">
              <a:solidFill>
                <a:srgbClr val="FFFF00"/>
              </a:solidFill>
              <a:latin typeface="맑은 고딕"/>
              <a:ea typeface="맑은 고딕"/>
            </a:endParaRPr>
          </a:p>
          <a:p>
            <a:pPr algn="ctr"/>
            <a:r>
              <a:rPr kumimoji="0" lang="en-US" altLang="ko-KR" sz="1400" b="1">
                <a:solidFill>
                  <a:srgbClr val="FFFF00"/>
                </a:solidFill>
                <a:latin typeface="맑은 고딕"/>
                <a:ea typeface="맑은 고딕"/>
              </a:rPr>
              <a:t>1000</a:t>
            </a:r>
            <a:r>
              <a:rPr kumimoji="0" lang="ko-KR" altLang="en-US" sz="1400" b="1">
                <a:solidFill>
                  <a:srgbClr val="FFFF00"/>
                </a:solidFill>
                <a:latin typeface="맑은 고딕"/>
                <a:ea typeface="맑은 고딕"/>
              </a:rPr>
              <a:t>억 달성</a:t>
            </a:r>
          </a:p>
        </p:txBody>
      </p:sp>
      <p:sp>
        <p:nvSpPr>
          <p:cNvPr id="51208" name="TextBox 14"/>
          <p:cNvSpPr txBox="1">
            <a:spLocks noChangeArrowheads="1"/>
          </p:cNvSpPr>
          <p:nvPr/>
        </p:nvSpPr>
        <p:spPr bwMode="auto">
          <a:xfrm>
            <a:off x="7596188" y="2636838"/>
            <a:ext cx="12969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000">
                <a:latin typeface="맑은 고딕"/>
                <a:ea typeface="맑은 고딕"/>
              </a:rPr>
              <a:t>(2012</a:t>
            </a:r>
            <a:r>
              <a:rPr kumimoji="0" lang="ko-KR" altLang="en-US" sz="1000">
                <a:latin typeface="맑은 고딕"/>
                <a:ea typeface="맑은 고딕"/>
              </a:rPr>
              <a:t>년</a:t>
            </a:r>
            <a:r>
              <a:rPr kumimoji="0" lang="en-US" altLang="ko-KR" sz="1000">
                <a:latin typeface="맑은 고딕"/>
                <a:ea typeface="맑은 고딕"/>
              </a:rPr>
              <a:t>12</a:t>
            </a:r>
            <a:r>
              <a:rPr kumimoji="0" lang="ko-KR" altLang="en-US" sz="1000">
                <a:latin typeface="맑은 고딕"/>
                <a:ea typeface="맑은 고딕"/>
              </a:rPr>
              <a:t>말 기준</a:t>
            </a:r>
            <a:r>
              <a:rPr kumimoji="0" lang="en-US" altLang="ko-KR" sz="1000">
                <a:latin typeface="맑은 고딕"/>
                <a:ea typeface="맑은 고딕"/>
              </a:rPr>
              <a:t>)</a:t>
            </a:r>
            <a:endParaRPr kumimoji="0" lang="ko-KR" altLang="en-US" sz="1000"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214438"/>
            <a:ext cx="774223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706215" y="404664"/>
            <a:ext cx="112723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경쟁력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67544" y="404664"/>
            <a:ext cx="387157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업계최고의 수수료 경쟁력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83968" y="3284984"/>
            <a:ext cx="41665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수수료 지급의 안정성</a:t>
            </a:r>
            <a:endParaRPr kumimoji="0" lang="en-US" altLang="ko-K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24320" y="1340768"/>
            <a:ext cx="361188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타</a:t>
            </a:r>
            <a:r>
              <a:rPr kumimoji="0" lang="en-US" altLang="ko-K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GA</a:t>
            </a:r>
            <a:r>
              <a:rPr kumimoji="0"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대비 </a:t>
            </a:r>
            <a:endParaRPr kumimoji="0"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지급총액의 우위성</a:t>
            </a:r>
            <a:endParaRPr kumimoji="0" lang="en-US" altLang="ko-K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4278" name="그림 12" descr="CMA%C5%EB%C0%E5_%281%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4064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덧셈 기호 13"/>
          <p:cNvSpPr/>
          <p:nvPr/>
        </p:nvSpPr>
        <p:spPr>
          <a:xfrm>
            <a:off x="5867400" y="2565400"/>
            <a:ext cx="792163" cy="719138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톱니 모양의 오른쪽 화살표 14"/>
          <p:cNvSpPr/>
          <p:nvPr/>
        </p:nvSpPr>
        <p:spPr>
          <a:xfrm>
            <a:off x="4140200" y="4365625"/>
            <a:ext cx="719138" cy="719138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4947303" y="4437112"/>
            <a:ext cx="369146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KGA</a:t>
            </a:r>
            <a:r>
              <a:rPr kumimoji="0" lang="ko-KR" altLang="en-US" sz="32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에셋의 경쟁력</a:t>
            </a:r>
            <a:endParaRPr kumimoji="0" lang="ko-KR" altLang="en-US" sz="3200" b="1" spc="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67544" y="404664"/>
            <a:ext cx="249940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독립점포의 비젼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5300" name="그림 9" descr="%BB%F3%BD%C2%B1%D7%B7%A1%C7%C1_nan0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25538"/>
            <a:ext cx="842486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10"/>
          <p:cNvSpPr txBox="1">
            <a:spLocks noChangeArrowheads="1"/>
          </p:cNvSpPr>
          <p:nvPr/>
        </p:nvSpPr>
        <p:spPr bwMode="auto">
          <a:xfrm>
            <a:off x="6340475" y="2089150"/>
            <a:ext cx="1150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K7</a:t>
            </a:r>
            <a:r>
              <a:rPr kumimoji="0" lang="ko-KR" altLang="en-US" b="1">
                <a:latin typeface="맑은 고딕"/>
                <a:ea typeface="맑은 고딕"/>
              </a:rPr>
              <a:t>본부</a:t>
            </a:r>
          </a:p>
        </p:txBody>
      </p:sp>
      <p:sp>
        <p:nvSpPr>
          <p:cNvPr id="55302" name="TextBox 11"/>
          <p:cNvSpPr txBox="1">
            <a:spLocks noChangeArrowheads="1"/>
          </p:cNvSpPr>
          <p:nvPr/>
        </p:nvSpPr>
        <p:spPr bwMode="auto">
          <a:xfrm>
            <a:off x="1968500" y="3976688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K3</a:t>
            </a:r>
            <a:r>
              <a:rPr kumimoji="0" lang="ko-KR" altLang="en-US" b="1">
                <a:latin typeface="맑은 고딕"/>
                <a:ea typeface="맑은 고딕"/>
              </a:rPr>
              <a:t>지점</a:t>
            </a:r>
          </a:p>
        </p:txBody>
      </p:sp>
      <p:sp>
        <p:nvSpPr>
          <p:cNvPr id="55303" name="TextBox 12"/>
          <p:cNvSpPr txBox="1">
            <a:spLocks noChangeArrowheads="1"/>
          </p:cNvSpPr>
          <p:nvPr/>
        </p:nvSpPr>
        <p:spPr bwMode="auto">
          <a:xfrm>
            <a:off x="4849813" y="3213100"/>
            <a:ext cx="1150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K6</a:t>
            </a:r>
            <a:r>
              <a:rPr kumimoji="0" lang="ko-KR" altLang="en-US" b="1">
                <a:latin typeface="맑은 고딕"/>
                <a:ea typeface="맑은 고딕"/>
              </a:rPr>
              <a:t>지사</a:t>
            </a:r>
          </a:p>
        </p:txBody>
      </p:sp>
      <p:sp>
        <p:nvSpPr>
          <p:cNvPr id="55304" name="TextBox 13"/>
          <p:cNvSpPr txBox="1">
            <a:spLocks noChangeArrowheads="1"/>
          </p:cNvSpPr>
          <p:nvPr/>
        </p:nvSpPr>
        <p:spPr bwMode="auto">
          <a:xfrm>
            <a:off x="3736975" y="3667125"/>
            <a:ext cx="1152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K5</a:t>
            </a:r>
            <a:r>
              <a:rPr kumimoji="0" lang="ko-KR" altLang="en-US" b="1">
                <a:latin typeface="맑은 고딕"/>
                <a:ea typeface="맑은 고딕"/>
              </a:rPr>
              <a:t>지사</a:t>
            </a:r>
          </a:p>
        </p:txBody>
      </p:sp>
      <p:sp>
        <p:nvSpPr>
          <p:cNvPr id="55305" name="TextBox 14"/>
          <p:cNvSpPr txBox="1">
            <a:spLocks noChangeArrowheads="1"/>
          </p:cNvSpPr>
          <p:nvPr/>
        </p:nvSpPr>
        <p:spPr bwMode="auto">
          <a:xfrm>
            <a:off x="2800350" y="3903663"/>
            <a:ext cx="115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K4</a:t>
            </a:r>
            <a:r>
              <a:rPr kumimoji="0" lang="ko-KR" altLang="en-US" b="1">
                <a:latin typeface="맑은 고딕"/>
                <a:ea typeface="맑은 고딕"/>
              </a:rPr>
              <a:t>지점</a:t>
            </a:r>
          </a:p>
        </p:txBody>
      </p:sp>
      <p:sp>
        <p:nvSpPr>
          <p:cNvPr id="55306" name="TextBox 15"/>
          <p:cNvSpPr txBox="1">
            <a:spLocks noChangeArrowheads="1"/>
          </p:cNvSpPr>
          <p:nvPr/>
        </p:nvSpPr>
        <p:spPr bwMode="auto">
          <a:xfrm>
            <a:off x="820738" y="40052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맑은 고딕"/>
                <a:ea typeface="맑은 고딕"/>
              </a:rPr>
              <a:t>FP</a:t>
            </a:r>
            <a:endParaRPr kumimoji="0" lang="ko-KR" altLang="en-US" b="1">
              <a:latin typeface="맑은 고딕"/>
              <a:ea typeface="맑은 고딕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7325" y="3962400"/>
            <a:ext cx="792163" cy="53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고 능률</a:t>
            </a:r>
            <a:r>
              <a:rPr kumimoji="0" lang="en-US" altLang="ko-KR" b="1" dirty="0">
                <a:latin typeface="+mn-lt"/>
                <a:ea typeface="+mn-ea"/>
                <a:cs typeface="+mn-cs"/>
              </a:rPr>
              <a:t>FP</a:t>
            </a:r>
            <a:endParaRPr kumimoji="0" lang="ko-KR" alt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688" y="2492375"/>
            <a:ext cx="86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97%</a:t>
            </a:r>
            <a:endParaRPr kumimoji="0"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3800" y="3716338"/>
            <a:ext cx="863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96%</a:t>
            </a:r>
            <a:endParaRPr kumimoji="0"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275" y="4076700"/>
            <a:ext cx="865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95%</a:t>
            </a:r>
            <a:endParaRPr kumimoji="0" lang="ko-KR" altLang="en-US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311" name="TextBox 23"/>
          <p:cNvSpPr txBox="1">
            <a:spLocks noChangeArrowheads="1"/>
          </p:cNvSpPr>
          <p:nvPr/>
        </p:nvSpPr>
        <p:spPr bwMode="auto">
          <a:xfrm>
            <a:off x="971550" y="1125538"/>
            <a:ext cx="3384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>
                <a:latin typeface="휴먼둥근헤드라인" pitchFamily="18" charset="-127"/>
                <a:ea typeface="휴먼둥근헤드라인" pitchFamily="18" charset="-127"/>
              </a:rPr>
              <a:t>점포</a:t>
            </a:r>
            <a:r>
              <a:rPr kumimoji="0" lang="en-US" altLang="ko-KR">
                <a:latin typeface="휴먼둥근헤드라인" pitchFamily="18" charset="-127"/>
                <a:ea typeface="휴먼둥근헤드라인" pitchFamily="18" charset="-127"/>
              </a:rPr>
              <a:t>(</a:t>
            </a:r>
            <a:r>
              <a:rPr kumimoji="0" lang="ko-KR" altLang="en-US">
                <a:latin typeface="휴먼둥근헤드라인" pitchFamily="18" charset="-127"/>
                <a:ea typeface="휴먼둥근헤드라인" pitchFamily="18" charset="-127"/>
              </a:rPr>
              <a:t>지사 및 지점</a:t>
            </a:r>
            <a:r>
              <a:rPr kumimoji="0" lang="en-US" altLang="ko-KR">
                <a:latin typeface="휴먼둥근헤드라인" pitchFamily="18" charset="-127"/>
                <a:ea typeface="휴먼둥근헤드라인" pitchFamily="18" charset="-127"/>
              </a:rPr>
              <a:t>) </a:t>
            </a:r>
            <a:r>
              <a:rPr kumimoji="0" lang="ko-KR" altLang="en-US">
                <a:latin typeface="휴먼둥근헤드라인" pitchFamily="18" charset="-127"/>
                <a:ea typeface="휴먼둥근헤드라인" pitchFamily="18" charset="-127"/>
              </a:rPr>
              <a:t>평가항목</a:t>
            </a:r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5312" name="Picture 2" descr="C:\Documents and Settings\Administrator\Local Settings\Temporary Internet Files\Content.IE5\RFSQR9QY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557338"/>
            <a:ext cx="431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2" descr="C:\Documents and Settings\Administrator\Local Settings\Temporary Internet Files\Content.IE5\RFSQR9QY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060575"/>
            <a:ext cx="4318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2" descr="C:\Documents and Settings\Administrator\Local Settings\Temporary Internet Files\Content.IE5\RFSQR9QY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74925"/>
            <a:ext cx="43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2" descr="C:\Documents and Settings\Administrator\Local Settings\Temporary Internet Files\Content.IE5\RFSQR9QY\MC900442144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084513"/>
            <a:ext cx="431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1004722" y="1556792"/>
            <a:ext cx="222208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직전</a:t>
            </a:r>
            <a:r>
              <a:rPr kumimoji="0" lang="en-US" altLang="ko-K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개월 월납보험료</a:t>
            </a:r>
            <a:endParaRPr kumimoji="0" lang="en-US" altLang="ko-K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007544" y="2060848"/>
            <a:ext cx="22942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직전</a:t>
            </a:r>
            <a:r>
              <a:rPr kumimoji="0" lang="en-US" altLang="ko-K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3</a:t>
            </a: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개월 평균 수수료</a:t>
            </a:r>
            <a:endParaRPr kumimoji="0" lang="en-US" altLang="ko-K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007663" y="2550848"/>
            <a:ext cx="128272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유실적 조직</a:t>
            </a:r>
            <a:endParaRPr kumimoji="0" lang="en-US" altLang="ko-K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028894" y="3065662"/>
            <a:ext cx="15199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13</a:t>
            </a:r>
            <a:r>
              <a:rPr kumimoji="0" lang="ko-KR" alt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회차 유지율</a:t>
            </a:r>
            <a:endParaRPr kumimoji="0" lang="en-US" altLang="ko-KR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위쪽 화살표 7"/>
          <p:cNvSpPr/>
          <p:nvPr/>
        </p:nvSpPr>
        <p:spPr>
          <a:xfrm>
            <a:off x="1403350" y="1628775"/>
            <a:ext cx="2016125" cy="4321175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56324" name="TextBox 8"/>
          <p:cNvSpPr txBox="1">
            <a:spLocks noChangeArrowheads="1"/>
          </p:cNvSpPr>
          <p:nvPr/>
        </p:nvSpPr>
        <p:spPr bwMode="auto">
          <a:xfrm>
            <a:off x="1817688" y="511968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solidFill>
                  <a:schemeClr val="bg1"/>
                </a:solidFill>
                <a:latin typeface="맑은 고딕"/>
                <a:ea typeface="맑은 고딕"/>
              </a:rPr>
              <a:t>2012</a:t>
            </a:r>
            <a:endParaRPr kumimoji="0" lang="ko-KR" altLang="en-US" b="1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6325" name="TextBox 9"/>
          <p:cNvSpPr txBox="1">
            <a:spLocks noChangeArrowheads="1"/>
          </p:cNvSpPr>
          <p:nvPr/>
        </p:nvSpPr>
        <p:spPr bwMode="auto">
          <a:xfrm>
            <a:off x="1817688" y="2276475"/>
            <a:ext cx="1223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solidFill>
                  <a:schemeClr val="bg1"/>
                </a:solidFill>
                <a:latin typeface="맑은 고딕"/>
                <a:ea typeface="맑은 고딕"/>
              </a:rPr>
              <a:t>2018</a:t>
            </a:r>
            <a:endParaRPr kumimoji="0" lang="ko-KR" altLang="en-US" b="1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56326" name="TextBox 10"/>
          <p:cNvSpPr txBox="1">
            <a:spLocks noChangeArrowheads="1"/>
          </p:cNvSpPr>
          <p:nvPr/>
        </p:nvSpPr>
        <p:spPr bwMode="auto">
          <a:xfrm>
            <a:off x="1808163" y="376078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solidFill>
                  <a:schemeClr val="bg1"/>
                </a:solidFill>
                <a:latin typeface="맑은 고딕"/>
                <a:ea typeface="맑은 고딕"/>
              </a:rPr>
              <a:t>2015</a:t>
            </a:r>
            <a:endParaRPr kumimoji="0" lang="ko-KR" altLang="en-US" b="1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3310" y="404664"/>
            <a:ext cx="81304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목표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3492500" y="2420938"/>
            <a:ext cx="4895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492500" y="5546725"/>
            <a:ext cx="4976813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492500" y="4003675"/>
            <a:ext cx="4976813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4212048" y="1772816"/>
            <a:ext cx="321594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글로벌 금융시장 진출</a:t>
            </a:r>
            <a:endParaRPr kumimoji="0" lang="ko-KR" alt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932040" y="2492896"/>
            <a:ext cx="1951175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주식시장 상장</a:t>
            </a:r>
            <a:endParaRPr kumimoji="0"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사업다각화</a:t>
            </a:r>
            <a:endParaRPr kumimoji="0"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중소</a:t>
            </a:r>
            <a:r>
              <a:rPr kumimoji="0" lang="en-US" altLang="ko-K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GA</a:t>
            </a:r>
            <a:r>
              <a:rPr kumimoji="0" lang="ko-KR" alt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통합추진</a:t>
            </a:r>
            <a:endParaRPr kumimoji="0" lang="ko-KR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788024" y="4149080"/>
            <a:ext cx="236795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GA</a:t>
            </a:r>
            <a:r>
              <a: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선도회사 입지 구축</a:t>
            </a:r>
            <a:endParaRPr kumimoji="0" lang="en-US" altLang="ko-K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매출</a:t>
            </a:r>
            <a:r>
              <a:rPr kumimoji="0" lang="en-US" altLang="ko-K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1,000</a:t>
            </a:r>
            <a:r>
              <a: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억 돌파</a:t>
            </a:r>
            <a:endParaRPr kumimoji="0" lang="en-US" altLang="ko-K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조직규모 </a:t>
            </a:r>
            <a:r>
              <a:rPr kumimoji="0" lang="en-US" altLang="ko-KR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3</a:t>
            </a:r>
            <a:r>
              <a: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천명 돌파</a:t>
            </a:r>
            <a:endParaRPr kumimoji="0" lang="ko-KR" altLang="en-US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그림 22" descr="SAM_87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149725"/>
            <a:ext cx="4103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그림 11" descr="협약사진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16113"/>
            <a:ext cx="273685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그림 15" descr="최종현수막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39608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2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5" name="직사각형 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8" name="직선 연결선 7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440407" y="404664"/>
            <a:ext cx="241284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최근동향</a:t>
            </a:r>
            <a:r>
              <a:rPr kumimoji="0" lang="en-US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(2012)</a:t>
            </a:r>
            <a:endParaRPr kumimoji="0" lang="ko-KR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58375" name="그룹 18"/>
          <p:cNvGrpSpPr>
            <a:grpSpLocks/>
          </p:cNvGrpSpPr>
          <p:nvPr/>
        </p:nvGrpSpPr>
        <p:grpSpPr bwMode="auto">
          <a:xfrm>
            <a:off x="323850" y="4149725"/>
            <a:ext cx="3432175" cy="1990725"/>
            <a:chOff x="3470364" y="1052736"/>
            <a:chExt cx="3432582" cy="1991440"/>
          </a:xfrm>
        </p:grpSpPr>
        <p:pic>
          <p:nvPicPr>
            <p:cNvPr id="58379" name="그림 12" descr="SAM_8427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07904" y="1052736"/>
              <a:ext cx="2908460" cy="1636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직사각형 17"/>
            <p:cNvSpPr/>
            <p:nvPr/>
          </p:nvSpPr>
          <p:spPr>
            <a:xfrm>
              <a:off x="3470364" y="2705622"/>
              <a:ext cx="3432582" cy="33855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n-lt"/>
                  <a:ea typeface="+mn-ea"/>
                  <a:cs typeface="+mn-cs"/>
                </a:rPr>
                <a:t>창립</a:t>
              </a:r>
              <a:r>
                <a:rPr kumimoji="0" lang="en-US" altLang="ko-KR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n-lt"/>
                  <a:ea typeface="+mn-ea"/>
                  <a:cs typeface="+mn-cs"/>
                </a:rPr>
                <a:t>3</a:t>
              </a:r>
              <a:r>
                <a:rPr kumimoji="0" lang="ko-KR" altLang="en-US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n-lt"/>
                  <a:ea typeface="+mn-ea"/>
                  <a:cs typeface="+mn-cs"/>
                </a:rPr>
                <a:t>주년 제주행사</a:t>
              </a:r>
              <a:r>
                <a:rPr kumimoji="0" lang="en-US" altLang="ko-KR" sz="1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+mn-lt"/>
                  <a:ea typeface="+mn-ea"/>
                  <a:cs typeface="+mn-cs"/>
                </a:rPr>
                <a:t>(2012.6.17)</a:t>
              </a:r>
              <a:endParaRPr kumimoji="0" lang="ko-KR" altLang="en-US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58376" name="그림 19" descr="현수막[2]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052513"/>
            <a:ext cx="43211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그림 20" descr="SAM_739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844675"/>
            <a:ext cx="43211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그림 21" descr="kga전략회의 시안12090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7175" y="3644900"/>
            <a:ext cx="49688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48424" y="2967335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rPr>
              <a:t>감사합니다</a:t>
            </a:r>
            <a:endParaRPr kumimoji="0" lang="en-US" altLang="ko-K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9394" name="그림 4" descr="로고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645025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5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7" name="직사각형 6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탄생의 시대적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Needs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pic>
        <p:nvPicPr>
          <p:cNvPr id="18438" name="그림 7" descr="%BD%C3%B5%B5%BA%B0_65%BC%BC_%C0%CC%BB%F3_%C0%CE%B1%B8%BA%F1%C0%B2_id92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81075"/>
            <a:ext cx="4176713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4873777" y="1266880"/>
            <a:ext cx="388119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2026’ </a:t>
            </a:r>
            <a:r>
              <a:rPr kumimoji="0" lang="ko-KR" alt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초 고령화 사회 진입</a:t>
            </a:r>
            <a:endParaRPr kumimoji="0" lang="ko-KR" alt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204864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노후대비 장기투자상품 수요증가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2932" y="3140968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수명연장에 따른 리스크증가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92932" y="4077072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맞춤형 금융상품 선택필요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3696" y="4878396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금융자문컨설팅 서비스 필요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탄생의 시대적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Needs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pic>
        <p:nvPicPr>
          <p:cNvPr id="20486" name="그림 7" descr="0153XCAPAN3N5CASV703YCA45KHJTCAUTS9KYCAMIEF02CAW4Z36VCA71CEZ4CA21ZHB5CAZM8K70CAB9HBKSCAHUMC6PCAHESBOUCAQNR5UCCA5CN1ZSCAHD09DNCAS1OYB8CAV3FPTKCADVJAY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268413"/>
            <a:ext cx="4144963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766380" y="1266880"/>
            <a:ext cx="409599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경제성장둔화 및 저금리지속</a:t>
            </a:r>
            <a:endParaRPr kumimoji="0" lang="ko-KR" alt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204864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은행 실효수익률 마이너스 시대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1404" y="2996952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금융상품의 복합성 및 다양성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789040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목적자금관리 필요성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2168" y="4581128"/>
            <a:ext cx="388843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금융자산 관리 전문가의 필요성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탄생의 시대적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Needs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pic>
        <p:nvPicPr>
          <p:cNvPr id="22534" name="그림 7" descr="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4052888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932040" y="1196752"/>
            <a:ext cx="317266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다양한 소비자의 욕구</a:t>
            </a:r>
            <a:endParaRPr kumimoji="0" lang="ko-KR" alt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1988840"/>
            <a:ext cx="388843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금융소비자의 패턴변화</a:t>
            </a:r>
            <a:endParaRPr kumimoji="0" lang="en-US" altLang="ko-K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    - 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다양화</a:t>
            </a:r>
            <a:endParaRPr kumimoji="0" lang="en-US" altLang="ko-K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    - 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전문화</a:t>
            </a:r>
            <a:endParaRPr kumimoji="0" lang="en-US" altLang="ko-K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    - 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개성화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644008" y="4221088"/>
            <a:ext cx="41793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개인 맞춤형 재무설계 </a:t>
            </a:r>
            <a:endParaRPr kumimoji="0" lang="en-US" altLang="ko-KR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  <a:sym typeface="Wingding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  <a:sym typeface="Wingdings"/>
              </a:rPr>
              <a:t>       서비스 부각</a:t>
            </a:r>
            <a:endParaRPr kumimoji="0" lang="ko-KR" alt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 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탄생의 시대적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Needs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pic>
        <p:nvPicPr>
          <p:cNvPr id="24582" name="그림 7" descr="investm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41767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986546" y="1196752"/>
            <a:ext cx="306365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금융시장의 경쟁치열</a:t>
            </a:r>
            <a:endParaRPr kumimoji="0" lang="ko-KR" alt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916832"/>
            <a:ext cx="280831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글로벌 경쟁시대 대두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8388" y="2708920"/>
            <a:ext cx="280831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금융겸업화</a:t>
            </a: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자통법이후</a:t>
            </a: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6096" y="3645024"/>
            <a:ext cx="280831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비용의 효율성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2688" y="4365104"/>
            <a:ext cx="2808312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가격경쟁력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5157192"/>
            <a:ext cx="309634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고객</a:t>
            </a: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needs </a:t>
            </a:r>
            <a:r>
              <a:rPr kumimoji="0" lang="ko-KR" alt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다양한 서비스</a:t>
            </a:r>
            <a:endParaRPr kumimoji="0" lang="ko-KR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그림 17" descr="img_worldmap.png"/>
          <p:cNvPicPr>
            <a:picLocks noChangeAspect="1"/>
          </p:cNvPicPr>
          <p:nvPr/>
        </p:nvPicPr>
        <p:blipFill>
          <a:blip r:embed="rId3">
            <a:lum bright="52000" contrast="-62000"/>
            <a:grayscl/>
          </a:blip>
          <a:srcRect/>
          <a:stretch>
            <a:fillRect/>
          </a:stretch>
        </p:blipFill>
        <p:spPr bwMode="auto">
          <a:xfrm>
            <a:off x="395288" y="1125538"/>
            <a:ext cx="84978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6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GA- Business</a:t>
            </a: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 </a:t>
            </a:r>
            <a:r>
              <a:rPr kumimoji="0" lang="en-US" altLang="ko-KR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Vision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441512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49725" y="1354138"/>
            <a:ext cx="6477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주식상장</a:t>
            </a:r>
            <a:endParaRPr kumimoji="0" lang="ko-KR" altLang="en-US" sz="1400" b="1" dirty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4716463" y="1196975"/>
            <a:ext cx="2663825" cy="863600"/>
          </a:xfrm>
          <a:prstGeom prst="rightArrow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4860032" y="1412776"/>
            <a:ext cx="21130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+mn-ea"/>
                <a:cs typeface="Latha" pitchFamily="2"/>
              </a:rPr>
              <a:t>Globalization</a:t>
            </a:r>
            <a:endParaRPr kumimoji="0" lang="ko-KR" alt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799576" y="2080512"/>
            <a:ext cx="139653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금융판매</a:t>
            </a:r>
            <a:endParaRPr kumimoji="0" lang="en-US" altLang="ko-KR" sz="2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n-cs"/>
              </a:rPr>
              <a:t>전문회사</a:t>
            </a:r>
            <a:endParaRPr kumimoji="0" lang="ko-KR" altLang="en-US" sz="2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6659563" y="1773238"/>
            <a:ext cx="7921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372225" y="1844675"/>
            <a:ext cx="936625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grpSp>
        <p:nvGrpSpPr>
          <p:cNvPr id="28675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그림 8" descr="img_worldmap.png"/>
          <p:cNvPicPr>
            <a:picLocks noChangeAspect="1"/>
          </p:cNvPicPr>
          <p:nvPr/>
        </p:nvPicPr>
        <p:blipFill>
          <a:blip r:embed="rId4">
            <a:lum bright="52000" contrast="-62000"/>
            <a:grayscl/>
          </a:blip>
          <a:srcRect/>
          <a:stretch>
            <a:fillRect/>
          </a:stretch>
        </p:blipFill>
        <p:spPr bwMode="auto">
          <a:xfrm>
            <a:off x="395288" y="1125538"/>
            <a:ext cx="84978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684213" y="1268413"/>
          <a:ext cx="7848600" cy="2232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7"/>
                <a:gridCol w="971765"/>
                <a:gridCol w="897014"/>
                <a:gridCol w="934390"/>
                <a:gridCol w="981109"/>
                <a:gridCol w="981109"/>
                <a:gridCol w="981109"/>
                <a:gridCol w="981109"/>
              </a:tblGrid>
              <a:tr h="4704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구분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미국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영국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프랑스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독일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스페인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한국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휴먼둥근헤드라인" pitchFamily="18" charset="-127"/>
                          <a:ea typeface="휴먼둥근헤드라인" pitchFamily="18" charset="-127"/>
                          <a:cs typeface="Arial" pitchFamily="34" charset="0"/>
                        </a:rPr>
                        <a:t>비고</a:t>
                      </a:r>
                      <a:endParaRPr lang="ko-KR" altLang="en-US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휴먼둥근헤드라인" pitchFamily="18" charset="-127"/>
                        <a:ea typeface="휴먼둥근헤드라인" pitchFamily="18" charset="-127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38000"/>
                      </a:schemeClr>
                    </a:solidFill>
                  </a:tcPr>
                </a:tc>
              </a:tr>
              <a:tr h="530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Arial" pitchFamily="34" charset="0"/>
                          <a:cs typeface="Arial" pitchFamily="34" charset="0"/>
                        </a:rPr>
                        <a:t>독립대리점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51%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韓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(G.A)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38000"/>
                      </a:schemeClr>
                    </a:solidFill>
                  </a:tcPr>
                </a:tc>
              </a:tr>
              <a:tr h="5305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방카슈랑스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28.6%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美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(I.A)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38000"/>
                      </a:schemeClr>
                    </a:solidFill>
                  </a:tcPr>
                </a:tc>
              </a:tr>
              <a:tr h="7006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합계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78%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latin typeface="Arial" pitchFamily="34" charset="0"/>
                          <a:cs typeface="Arial" pitchFamily="34" charset="0"/>
                        </a:rPr>
                        <a:t>78%</a:t>
                      </a:r>
                      <a:endParaRPr lang="ko-KR" alt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Arial" pitchFamily="34" charset="0"/>
                          <a:cs typeface="Arial" pitchFamily="34" charset="0"/>
                        </a:rPr>
                        <a:t>30.6%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rial" pitchFamily="34" charset="0"/>
                          <a:cs typeface="Arial" pitchFamily="34" charset="0"/>
                        </a:rPr>
                        <a:t>英</a:t>
                      </a:r>
                      <a:r>
                        <a:rPr lang="en-US" altLang="ko-KR" sz="1400" dirty="0" smtClean="0">
                          <a:latin typeface="Arial" pitchFamily="34" charset="0"/>
                          <a:cs typeface="Arial" pitchFamily="34" charset="0"/>
                        </a:rPr>
                        <a:t>(Broker)</a:t>
                      </a:r>
                      <a:endParaRPr lang="ko-KR" alt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725" name="차트 11"/>
          <p:cNvGraphicFramePr>
            <a:graphicFrameLocks/>
          </p:cNvGraphicFramePr>
          <p:nvPr/>
        </p:nvGraphicFramePr>
        <p:xfrm>
          <a:off x="776288" y="3665538"/>
          <a:ext cx="7807325" cy="2767012"/>
        </p:xfrm>
        <a:graphic>
          <a:graphicData uri="http://schemas.openxmlformats.org/presentationml/2006/ole">
            <p:oleObj spid="_x0000_s28725" r:id="rId5" imgW="7809653" imgH="2767824" progId="Excel.Char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선진국의 비 전속채널 판매비중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804248" y="1844824"/>
            <a:ext cx="51969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2%</a:t>
            </a:r>
            <a:endParaRPr kumimoji="0" lang="en-US" altLang="ko-K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그룹 13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0"/>
            <a:chExt cx="9144000" cy="332656"/>
          </a:xfrm>
        </p:grpSpPr>
        <p:sp>
          <p:nvSpPr>
            <p:cNvPr id="15" name="직사각형 14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B05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0" y="0"/>
              <a:ext cx="3132138" cy="3326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3600" y="0"/>
              <a:ext cx="1873250" cy="306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  <a:cs typeface="+mn-cs"/>
                </a:rPr>
                <a:t>www.kgaasset.com</a:t>
              </a:r>
              <a:endParaRPr kumimoji="0"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  <a:cs typeface="+mn-cs"/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539750" y="908050"/>
            <a:ext cx="7993063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476672"/>
            <a:ext cx="475252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50000"/>
              </a:schemeClr>
            </a:extrusion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>
                <a:solidFill>
                  <a:schemeClr val="bg2">
                    <a:lumMod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  <a:cs typeface="Arial" pitchFamily="34" charset="0"/>
              </a:rPr>
              <a:t>국내 비전속 채널비중 성장예상</a:t>
            </a:r>
            <a:endParaRPr kumimoji="0" lang="ko-KR" altLang="en-US" dirty="0">
              <a:solidFill>
                <a:schemeClr val="bg2">
                  <a:lumMod val="25000"/>
                </a:schemeClr>
              </a:solidFill>
              <a:latin typeface="휴먼둥근헤드라인" pitchFamily="18" charset="-127"/>
              <a:ea typeface="휴먼둥근헤드라인" pitchFamily="18" charset="-127"/>
              <a:cs typeface="Arial" pitchFamily="34" charset="0"/>
            </a:endParaRPr>
          </a:p>
        </p:txBody>
      </p:sp>
      <p:graphicFrame>
        <p:nvGraphicFramePr>
          <p:cNvPr id="30726" name="차트 8"/>
          <p:cNvGraphicFramePr>
            <a:graphicFrameLocks/>
          </p:cNvGraphicFramePr>
          <p:nvPr/>
        </p:nvGraphicFramePr>
        <p:xfrm>
          <a:off x="417513" y="1001713"/>
          <a:ext cx="8382000" cy="5286375"/>
        </p:xfrm>
        <a:graphic>
          <a:graphicData uri="http://schemas.openxmlformats.org/presentationml/2006/ole">
            <p:oleObj spid="_x0000_s30726" r:id="rId4" imgW="8382727" imgH="5291787" progId="Excel.Chart.8">
              <p:embed/>
            </p:oleObj>
          </a:graphicData>
        </a:graphic>
      </p:graphicFrame>
      <p:cxnSp>
        <p:nvCxnSpPr>
          <p:cNvPr id="11" name="직선 화살표 연결선 10"/>
          <p:cNvCxnSpPr/>
          <p:nvPr/>
        </p:nvCxnSpPr>
        <p:spPr>
          <a:xfrm flipV="1">
            <a:off x="2195513" y="3644900"/>
            <a:ext cx="1008062" cy="12969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2700338" y="1989138"/>
            <a:ext cx="1150937" cy="1368425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211638" y="3644900"/>
            <a:ext cx="936625" cy="360363"/>
          </a:xfrm>
          <a:prstGeom prst="straightConnector1">
            <a:avLst/>
          </a:prstGeom>
          <a:ln w="254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/>
          <p:nvPr/>
        </p:nvCxnSpPr>
        <p:spPr>
          <a:xfrm flipV="1">
            <a:off x="3851275" y="2708275"/>
            <a:ext cx="792163" cy="433388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55"/>
          <p:cNvSpPr txBox="1">
            <a:spLocks noChangeArrowheads="1"/>
          </p:cNvSpPr>
          <p:nvPr/>
        </p:nvSpPr>
        <p:spPr bwMode="auto">
          <a:xfrm>
            <a:off x="3132138" y="2060575"/>
            <a:ext cx="11525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000">
                <a:solidFill>
                  <a:srgbClr val="FF0000"/>
                </a:solidFill>
                <a:latin typeface="맑은 고딕"/>
                <a:ea typeface="맑은 고딕"/>
              </a:rPr>
              <a:t>2010</a:t>
            </a:r>
            <a:r>
              <a:rPr kumimoji="0" lang="ko-KR" altLang="en-US" sz="1000">
                <a:solidFill>
                  <a:srgbClr val="FF0000"/>
                </a:solidFill>
                <a:latin typeface="맑은 고딕"/>
                <a:ea typeface="맑은 고딕"/>
              </a:rPr>
              <a:t>년 이후</a:t>
            </a:r>
            <a:endParaRPr kumimoji="0" lang="en-US" altLang="ko-KR" sz="1000">
              <a:solidFill>
                <a:srgbClr val="FF0000"/>
              </a:solidFill>
              <a:latin typeface="맑은 고딕"/>
              <a:ea typeface="맑은 고딕"/>
            </a:endParaRPr>
          </a:p>
          <a:p>
            <a:r>
              <a:rPr kumimoji="0" lang="ko-KR" altLang="en-US" sz="1000">
                <a:solidFill>
                  <a:schemeClr val="tx2"/>
                </a:solidFill>
                <a:latin typeface="맑은 고딕"/>
                <a:ea typeface="맑은 고딕"/>
              </a:rPr>
              <a:t>전속설계사</a:t>
            </a:r>
            <a:endParaRPr kumimoji="0" lang="en-US" altLang="ko-KR" sz="1000">
              <a:solidFill>
                <a:schemeClr val="tx2"/>
              </a:solidFill>
              <a:latin typeface="맑은 고딕"/>
              <a:ea typeface="맑은 고딕"/>
            </a:endParaRPr>
          </a:p>
          <a:p>
            <a:r>
              <a:rPr kumimoji="0" lang="en-US" altLang="ko-KR" sz="1000">
                <a:solidFill>
                  <a:srgbClr val="FF0000"/>
                </a:solidFill>
                <a:latin typeface="맑은 고딕"/>
                <a:ea typeface="맑은 고딕"/>
              </a:rPr>
              <a:t>11</a:t>
            </a:r>
            <a:r>
              <a:rPr kumimoji="0" lang="ko-KR" altLang="en-US" sz="1000">
                <a:solidFill>
                  <a:srgbClr val="FF0000"/>
                </a:solidFill>
                <a:latin typeface="맑은 고딕"/>
                <a:ea typeface="맑은 고딕"/>
              </a:rPr>
              <a:t>만 명 축소</a:t>
            </a:r>
          </a:p>
        </p:txBody>
      </p:sp>
      <p:sp>
        <p:nvSpPr>
          <p:cNvPr id="30732" name="TextBox 56"/>
          <p:cNvSpPr txBox="1">
            <a:spLocks noChangeArrowheads="1"/>
          </p:cNvSpPr>
          <p:nvPr/>
        </p:nvSpPr>
        <p:spPr bwMode="auto">
          <a:xfrm>
            <a:off x="2555875" y="4508500"/>
            <a:ext cx="1152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000" b="1">
                <a:latin typeface="맑은 고딕"/>
                <a:ea typeface="맑은 고딕"/>
              </a:rPr>
              <a:t>2009 </a:t>
            </a:r>
            <a:r>
              <a:rPr kumimoji="0" lang="ko-KR" altLang="en-US" sz="1000" b="1">
                <a:latin typeface="맑은 고딕"/>
                <a:ea typeface="맑은 고딕"/>
              </a:rPr>
              <a:t>자본시장통합법시행</a:t>
            </a:r>
            <a:endParaRPr kumimoji="0" lang="en-US" altLang="ko-KR" sz="1000" b="1">
              <a:latin typeface="맑은 고딕"/>
              <a:ea typeface="맑은 고딕"/>
            </a:endParaRPr>
          </a:p>
          <a:p>
            <a:r>
              <a:rPr kumimoji="0" lang="en-US" altLang="ko-KR" sz="1000" b="1">
                <a:latin typeface="맑은 고딕"/>
                <a:ea typeface="맑은 고딕"/>
              </a:rPr>
              <a:t>2010 </a:t>
            </a:r>
            <a:r>
              <a:rPr kumimoji="0" lang="ko-KR" altLang="en-US" sz="1000" b="1">
                <a:latin typeface="맑은 고딕"/>
                <a:ea typeface="맑은 고딕"/>
              </a:rPr>
              <a:t>금융상품전문판매허용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485</Words>
  <Application>Microsoft Office PowerPoint</Application>
  <PresentationFormat>On-screen Show (4:3)</PresentationFormat>
  <Paragraphs>228</Paragraphs>
  <Slides>27</Slides>
  <Notes>18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디자인 서식 파일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7" baseType="lpstr">
      <vt:lpstr>맑은 고딕</vt:lpstr>
      <vt:lpstr>Arial</vt:lpstr>
      <vt:lpstr>Verdana</vt:lpstr>
      <vt:lpstr>HY헤드라인M</vt:lpstr>
      <vt:lpstr>휴먼둥근헤드라인</vt:lpstr>
      <vt:lpstr>Arial Unicode MS</vt:lpstr>
      <vt:lpstr>한양해서</vt:lpstr>
      <vt:lpstr>굴림</vt:lpstr>
      <vt:lpstr>Office 테마</vt:lpstr>
      <vt:lpstr>Microsoft Excel 차트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Company>AVIVA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LIG</cp:lastModifiedBy>
  <cp:revision>205</cp:revision>
  <dcterms:created xsi:type="dcterms:W3CDTF">2012-10-12T07:33:57Z</dcterms:created>
  <dcterms:modified xsi:type="dcterms:W3CDTF">2012-10-19T11:41:31Z</dcterms:modified>
</cp:coreProperties>
</file>