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9170-08D8-4DD1-B0D9-963B6AA31824}" type="datetimeFigureOut">
              <a:rPr lang="ko-KR" altLang="en-US" smtClean="0"/>
              <a:pPr/>
              <a:t>2015-05-06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B3272-470E-47A7-840D-1C37E4141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__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187624" y="1340768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/>
              <a:t>단백질의 정량 </a:t>
            </a:r>
            <a:endParaRPr lang="en-US" altLang="ko-KR" sz="7200" dirty="0" smtClean="0"/>
          </a:p>
          <a:p>
            <a:pPr algn="r"/>
            <a:r>
              <a:rPr lang="en-US" altLang="ko-KR" sz="7200" dirty="0" smtClean="0"/>
              <a:t> -</a:t>
            </a:r>
            <a:r>
              <a:rPr lang="en-US" altLang="ko-KR" sz="4400" dirty="0" smtClean="0"/>
              <a:t>Bradford </a:t>
            </a:r>
            <a:r>
              <a:rPr lang="ko-KR" altLang="en-US" sz="4400" dirty="0" smtClean="0"/>
              <a:t>법</a:t>
            </a:r>
            <a:endParaRPr lang="en-US" altLang="ko-KR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09613"/>
          </a:xfrm>
          <a:solidFill>
            <a:srgbClr val="3366FF"/>
          </a:solidFill>
        </p:spPr>
        <p:txBody>
          <a:bodyPr anchor="b"/>
          <a:lstStyle/>
          <a:p>
            <a:pPr eaLnBrk="1" hangingPunct="1">
              <a:defRPr/>
            </a:pPr>
            <a:r>
              <a:rPr lang="ko-KR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결과처리</a:t>
            </a:r>
          </a:p>
        </p:txBody>
      </p:sp>
      <p:sp>
        <p:nvSpPr>
          <p:cNvPr id="27677" name="Rectangle 3"/>
          <p:cNvSpPr txBox="1">
            <a:spLocks noChangeArrowheads="1"/>
          </p:cNvSpPr>
          <p:nvPr/>
        </p:nvSpPr>
        <p:spPr bwMode="auto">
          <a:xfrm>
            <a:off x="409575" y="1238250"/>
            <a:ext cx="8291513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en-US" altLang="ko-KR" sz="1600" b="1" dirty="0">
                <a:latin typeface="Verdana" pitchFamily="34" charset="0"/>
              </a:rPr>
              <a:t>1. </a:t>
            </a:r>
            <a:r>
              <a:rPr kumimoji="0" lang="ko-KR" altLang="en-US" sz="1600" b="1" dirty="0">
                <a:latin typeface="Verdana" pitchFamily="34" charset="0"/>
              </a:rPr>
              <a:t>실험방법</a:t>
            </a: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ko-KR" altLang="en-US" sz="1600" dirty="0">
                <a:latin typeface="Verdana" pitchFamily="34" charset="0"/>
              </a:rPr>
              <a:t>► </a:t>
            </a:r>
            <a:r>
              <a:rPr kumimoji="0" lang="en-US" altLang="ko-KR" sz="1600" dirty="0">
                <a:latin typeface="Verdana" pitchFamily="34" charset="0"/>
              </a:rPr>
              <a:t>BSA</a:t>
            </a:r>
            <a:r>
              <a:rPr kumimoji="0" lang="ko-KR" altLang="en-US" sz="1600" dirty="0">
                <a:latin typeface="Verdana" pitchFamily="34" charset="0"/>
              </a:rPr>
              <a:t>를 </a:t>
            </a:r>
            <a:r>
              <a:rPr kumimoji="0" lang="en-US" altLang="ko-KR" sz="1600" dirty="0">
                <a:latin typeface="Verdana" pitchFamily="34" charset="0"/>
              </a:rPr>
              <a:t>standard</a:t>
            </a:r>
            <a:r>
              <a:rPr kumimoji="0" lang="ko-KR" altLang="en-US" sz="1600" dirty="0">
                <a:latin typeface="Verdana" pitchFamily="34" charset="0"/>
              </a:rPr>
              <a:t>로 사용하여 농도증가에 따른 </a:t>
            </a:r>
            <a:r>
              <a:rPr kumimoji="0" lang="en-US" altLang="ko-KR" sz="1600" dirty="0">
                <a:latin typeface="Verdana" pitchFamily="34" charset="0"/>
              </a:rPr>
              <a:t>standard graph</a:t>
            </a:r>
            <a:r>
              <a:rPr kumimoji="0" lang="ko-KR" altLang="en-US" sz="1600" dirty="0">
                <a:latin typeface="Verdana" pitchFamily="34" charset="0"/>
              </a:rPr>
              <a:t>를 구한다</a:t>
            </a:r>
            <a:r>
              <a:rPr kumimoji="0" lang="en-US" altLang="ko-KR" sz="1600" dirty="0">
                <a:latin typeface="Verdana" pitchFamily="34" charset="0"/>
              </a:rPr>
              <a:t>.</a:t>
            </a: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en-US" altLang="ko-KR" sz="1600" dirty="0">
                <a:latin typeface="Verdana" pitchFamily="34" charset="0"/>
              </a:rPr>
              <a:t>► </a:t>
            </a:r>
            <a:r>
              <a:rPr kumimoji="0" lang="ko-KR" altLang="en-US" sz="1600" dirty="0">
                <a:latin typeface="Verdana" pitchFamily="34" charset="0"/>
              </a:rPr>
              <a:t>미지시료의 </a:t>
            </a:r>
            <a:r>
              <a:rPr kumimoji="0" lang="ko-KR" altLang="en-US" sz="1600" dirty="0" err="1">
                <a:latin typeface="Verdana" pitchFamily="34" charset="0"/>
              </a:rPr>
              <a:t>흡광도를</a:t>
            </a:r>
            <a:r>
              <a:rPr kumimoji="0" lang="ko-KR" altLang="en-US" sz="1600" dirty="0">
                <a:latin typeface="Verdana" pitchFamily="34" charset="0"/>
              </a:rPr>
              <a:t> 재서 위의 </a:t>
            </a:r>
            <a:r>
              <a:rPr kumimoji="0" lang="en-US" altLang="ko-KR" sz="1600" dirty="0">
                <a:latin typeface="Verdana" pitchFamily="34" charset="0"/>
              </a:rPr>
              <a:t>graph </a:t>
            </a:r>
            <a:r>
              <a:rPr kumimoji="0" lang="ko-KR" altLang="en-US" sz="1600" dirty="0">
                <a:latin typeface="Verdana" pitchFamily="34" charset="0"/>
              </a:rPr>
              <a:t>수식에 대입하여 농도를 구한다</a:t>
            </a:r>
            <a:r>
              <a:rPr kumimoji="0" lang="en-US" altLang="ko-KR" sz="1600" dirty="0">
                <a:latin typeface="Verdana" pitchFamily="34" charset="0"/>
              </a:rPr>
              <a:t>. </a:t>
            </a: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en-US" altLang="ko-KR" sz="1600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en-US" altLang="ko-KR" sz="1400" b="1" u="sng" dirty="0">
                <a:latin typeface="Verdana" pitchFamily="34" charset="0"/>
              </a:rPr>
              <a:t>1) Excel</a:t>
            </a:r>
            <a:r>
              <a:rPr kumimoji="0" lang="ko-KR" altLang="en-US" sz="1400" b="1" u="sng" dirty="0">
                <a:latin typeface="Verdana" pitchFamily="34" charset="0"/>
              </a:rPr>
              <a:t>에서 그래프를 그릴 때</a:t>
            </a:r>
            <a:r>
              <a:rPr kumimoji="0" lang="en-US" altLang="ko-KR" sz="1400" b="1" u="sng" dirty="0">
                <a:latin typeface="Verdana" pitchFamily="34" charset="0"/>
              </a:rPr>
              <a:t>,  </a:t>
            </a:r>
            <a:r>
              <a:rPr kumimoji="0" lang="ko-KR" altLang="en-US" sz="1400" b="1" u="sng" dirty="0">
                <a:latin typeface="Verdana" pitchFamily="34" charset="0"/>
              </a:rPr>
              <a:t>추세선 서식에서 수식과 </a:t>
            </a:r>
            <a:r>
              <a:rPr kumimoji="0" lang="en-US" altLang="ko-KR" sz="1400" b="1" u="sng" dirty="0">
                <a:latin typeface="Verdana" pitchFamily="34" charset="0"/>
              </a:rPr>
              <a:t>R </a:t>
            </a:r>
            <a:r>
              <a:rPr kumimoji="0" lang="ko-KR" altLang="en-US" sz="1400" b="1" u="sng" dirty="0">
                <a:latin typeface="Verdana" pitchFamily="34" charset="0"/>
              </a:rPr>
              <a:t>제곱 값도 표시 요망</a:t>
            </a:r>
            <a:endParaRPr kumimoji="0" lang="en-US" altLang="ko-KR" sz="1400" b="1" u="sng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en-US" altLang="ko-KR" sz="1400" b="1" u="sng" dirty="0">
                <a:latin typeface="Verdana" pitchFamily="34" charset="0"/>
              </a:rPr>
              <a:t>   (</a:t>
            </a:r>
            <a:r>
              <a:rPr kumimoji="0" lang="ko-KR" altLang="en-US" sz="1400" b="1" u="sng" dirty="0">
                <a:latin typeface="Verdana" pitchFamily="34" charset="0"/>
              </a:rPr>
              <a:t>절편은 </a:t>
            </a:r>
            <a:r>
              <a:rPr kumimoji="0" lang="en-US" altLang="ko-KR" sz="1400" b="1" u="sng" dirty="0">
                <a:latin typeface="Verdana" pitchFamily="34" charset="0"/>
              </a:rPr>
              <a:t>0.0</a:t>
            </a:r>
            <a:r>
              <a:rPr kumimoji="0" lang="ko-KR" altLang="en-US" sz="1400" b="1" u="sng" dirty="0">
                <a:latin typeface="Verdana" pitchFamily="34" charset="0"/>
              </a:rPr>
              <a:t>으로  맞춰준다</a:t>
            </a:r>
            <a:r>
              <a:rPr kumimoji="0" lang="en-US" altLang="ko-KR" sz="1400" b="1" u="sng" dirty="0">
                <a:latin typeface="Verdana" pitchFamily="34" charset="0"/>
              </a:rPr>
              <a:t>.)</a:t>
            </a: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en-US" altLang="ko-KR" sz="1400" b="1" u="sng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en-US" altLang="ko-KR" sz="1400" b="1" u="sng" dirty="0">
                <a:latin typeface="Verdana" pitchFamily="34" charset="0"/>
              </a:rPr>
              <a:t>2) X</a:t>
            </a:r>
            <a:r>
              <a:rPr kumimoji="0" lang="ko-KR" altLang="en-US" sz="1400" b="1" u="sng" dirty="0">
                <a:latin typeface="Verdana" pitchFamily="34" charset="0"/>
              </a:rPr>
              <a:t>축</a:t>
            </a:r>
            <a:r>
              <a:rPr kumimoji="0" lang="en-US" altLang="ko-KR" sz="1400" b="1" u="sng" dirty="0">
                <a:latin typeface="Verdana" pitchFamily="34" charset="0"/>
              </a:rPr>
              <a:t>, Y</a:t>
            </a:r>
            <a:r>
              <a:rPr kumimoji="0" lang="ko-KR" altLang="en-US" sz="1400" b="1" u="sng" dirty="0">
                <a:latin typeface="Verdana" pitchFamily="34" charset="0"/>
              </a:rPr>
              <a:t>축 이 무엇을 나타내는지 표시</a:t>
            </a:r>
            <a:r>
              <a:rPr kumimoji="0" lang="en-US" altLang="ko-KR" sz="1400" b="1" u="sng" dirty="0">
                <a:latin typeface="Verdana" pitchFamily="34" charset="0"/>
              </a:rPr>
              <a:t>. </a:t>
            </a: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ko-KR" altLang="en-US" sz="1400" b="1" u="sng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en-US" altLang="ko-KR" sz="1400" b="1" u="sng" dirty="0">
                <a:latin typeface="Verdana" pitchFamily="34" charset="0"/>
              </a:rPr>
              <a:t>3) </a:t>
            </a:r>
            <a:r>
              <a:rPr kumimoji="0" lang="ko-KR" altLang="en-US" sz="1400" b="1" u="sng" dirty="0">
                <a:latin typeface="Verdana" pitchFamily="34" charset="0"/>
              </a:rPr>
              <a:t>미지 시료의 농도 </a:t>
            </a:r>
            <a:r>
              <a:rPr kumimoji="0" lang="en-US" altLang="ko-KR" sz="1400" b="1" u="sng" dirty="0">
                <a:latin typeface="Verdana" pitchFamily="34" charset="0"/>
              </a:rPr>
              <a:t>(</a:t>
            </a:r>
            <a:r>
              <a:rPr kumimoji="0" lang="en-US" altLang="ko-KR" sz="1400" b="1" u="sng" dirty="0" err="1">
                <a:latin typeface="Verdana" pitchFamily="34" charset="0"/>
              </a:rPr>
              <a:t>ug</a:t>
            </a:r>
            <a:r>
              <a:rPr kumimoji="0" lang="en-US" altLang="ko-KR" sz="1400" b="1" u="sng" dirty="0">
                <a:latin typeface="Verdana" pitchFamily="34" charset="0"/>
              </a:rPr>
              <a:t>/</a:t>
            </a:r>
            <a:r>
              <a:rPr kumimoji="0" lang="en-US" altLang="ko-KR" sz="1400" b="1" u="sng" dirty="0" err="1">
                <a:latin typeface="Verdana" pitchFamily="34" charset="0"/>
              </a:rPr>
              <a:t>ul</a:t>
            </a:r>
            <a:r>
              <a:rPr kumimoji="0" lang="en-US" altLang="ko-KR" sz="1400" b="1" u="sng" dirty="0">
                <a:latin typeface="Verdana" pitchFamily="34" charset="0"/>
              </a:rPr>
              <a:t>) </a:t>
            </a:r>
            <a:r>
              <a:rPr kumimoji="0" lang="ko-KR" altLang="en-US" sz="1400" b="1" u="sng" dirty="0">
                <a:latin typeface="Verdana" pitchFamily="34" charset="0"/>
              </a:rPr>
              <a:t>단위로 표시하여 제출</a:t>
            </a:r>
            <a:endParaRPr kumimoji="0" lang="en-US" altLang="ko-KR" sz="1400" b="1" u="sng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en-US" altLang="ko-KR" sz="1400" b="1" u="sng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ko-KR" altLang="en-US" sz="1400" b="1" u="sng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ko-KR" altLang="en-US" sz="1400" dirty="0">
              <a:latin typeface="Verdana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ts val="250"/>
              </a:spcBef>
              <a:buClr>
                <a:schemeClr val="accent1"/>
              </a:buClr>
              <a:buSzPct val="80000"/>
            </a:pPr>
            <a:endParaRPr kumimoji="0" lang="en-US" altLang="ko-KR" sz="1600" dirty="0">
              <a:latin typeface="Verdana" pitchFamily="34" charset="0"/>
            </a:endParaRPr>
          </a:p>
        </p:txBody>
      </p:sp>
      <p:graphicFrame>
        <p:nvGraphicFramePr>
          <p:cNvPr id="27704" name="Group 56"/>
          <p:cNvGraphicFramePr>
            <a:graphicFrameLocks noGrp="1"/>
          </p:cNvGraphicFramePr>
          <p:nvPr/>
        </p:nvGraphicFramePr>
        <p:xfrm>
          <a:off x="468313" y="3968750"/>
          <a:ext cx="1371600" cy="206121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2095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예</a:t>
                      </a: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/>
                        <a:ea typeface="굴림" charset="-127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Bradford method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BSA ul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OD 595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0.252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7.5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0.373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0.461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12.5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0.633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굴림" charset="-127"/>
                        </a:rPr>
                        <a:t>0.727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303463" y="4760913"/>
          <a:ext cx="1069975" cy="419100"/>
        </p:xfrm>
        <a:graphic>
          <a:graphicData uri="http://schemas.openxmlformats.org/drawingml/2006/table">
            <a:tbl>
              <a:tblPr/>
              <a:tblGrid>
                <a:gridCol w="384175"/>
                <a:gridCol w="6858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굴림" charset="-127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굴림" charset="-127"/>
                        </a:rPr>
                        <a:t>0.444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굴림" charset="-127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굴림" charset="-127"/>
                        </a:rPr>
                        <a:t>0.606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699" name="Group 26"/>
          <p:cNvGrpSpPr>
            <a:grpSpLocks/>
          </p:cNvGrpSpPr>
          <p:nvPr/>
        </p:nvGrpSpPr>
        <p:grpSpPr bwMode="auto">
          <a:xfrm>
            <a:off x="3671888" y="3825875"/>
            <a:ext cx="5294312" cy="2735263"/>
            <a:chOff x="1656" y="2115"/>
            <a:chExt cx="3856" cy="1784"/>
          </a:xfrm>
        </p:grpSpPr>
        <p:graphicFrame>
          <p:nvGraphicFramePr>
            <p:cNvPr id="27675" name="Object 27"/>
            <p:cNvGraphicFramePr>
              <a:graphicFrameLocks noChangeAspect="1"/>
            </p:cNvGraphicFramePr>
            <p:nvPr/>
          </p:nvGraphicFramePr>
          <p:xfrm>
            <a:off x="1701" y="2115"/>
            <a:ext cx="3811" cy="1784"/>
          </p:xfrm>
          <a:graphic>
            <a:graphicData uri="http://schemas.openxmlformats.org/presentationml/2006/ole">
              <p:oleObj spid="_x0000_s1028" name="차트" r:id="rId3" imgW="7239000" imgH="3228975" progId="Excel.Chart.8">
                <p:embed/>
              </p:oleObj>
            </a:graphicData>
          </a:graphic>
        </p:graphicFrame>
        <p:sp>
          <p:nvSpPr>
            <p:cNvPr id="27700" name="Text Box 28"/>
            <p:cNvSpPr txBox="1">
              <a:spLocks noChangeArrowheads="1"/>
            </p:cNvSpPr>
            <p:nvPr/>
          </p:nvSpPr>
          <p:spPr bwMode="auto">
            <a:xfrm>
              <a:off x="3198" y="3657"/>
              <a:ext cx="680" cy="15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000" b="1"/>
                <a:t>BSA(</a:t>
              </a:r>
              <a:r>
                <a:rPr lang="el-GR" altLang="ko-KR" sz="1000" b="1"/>
                <a:t>μ</a:t>
              </a:r>
              <a:r>
                <a:rPr lang="en-US" altLang="ko-KR" sz="1000" b="1"/>
                <a:t>g) </a:t>
              </a:r>
            </a:p>
          </p:txBody>
        </p:sp>
        <p:sp>
          <p:nvSpPr>
            <p:cNvPr id="27701" name="Text Box 29"/>
            <p:cNvSpPr txBox="1">
              <a:spLocks noChangeArrowheads="1"/>
            </p:cNvSpPr>
            <p:nvPr/>
          </p:nvSpPr>
          <p:spPr bwMode="auto">
            <a:xfrm>
              <a:off x="1656" y="2976"/>
              <a:ext cx="543" cy="1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sz="1000" b="1"/>
                <a:t>OD 595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219246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Central dogma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8" name="Picture 4" descr="File:DTU1 Central dogma with regulato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10344"/>
            <a:ext cx="722947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Amino acid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9218" name="Picture 2" descr="http://upload.wikimedia.org/wikipedia/commons/thumb/c/ce/AminoAcidball.svg/200px-AminoAcidbal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1905000" cy="13525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67744" y="1002214"/>
            <a:ext cx="6876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Amino acid is composed of amine (NH</a:t>
            </a:r>
            <a:r>
              <a:rPr lang="en-US" altLang="ko-KR" sz="1000" dirty="0" smtClean="0"/>
              <a:t>2</a:t>
            </a:r>
            <a:r>
              <a:rPr lang="en-US" altLang="ko-KR" sz="1600" dirty="0" smtClean="0"/>
              <a:t>) &amp; </a:t>
            </a:r>
            <a:r>
              <a:rPr lang="en-US" altLang="ko-KR" sz="1600" dirty="0" err="1" smtClean="0"/>
              <a:t>carbocylic</a:t>
            </a:r>
            <a:r>
              <a:rPr lang="en-US" altLang="ko-KR" sz="1600" dirty="0" smtClean="0"/>
              <a:t> acid (-COOH)</a:t>
            </a:r>
          </a:p>
          <a:p>
            <a:r>
              <a:rPr lang="en-US" altLang="ko-KR" sz="1600" dirty="0" smtClean="0"/>
              <a:t>The key elements are </a:t>
            </a:r>
            <a:r>
              <a:rPr lang="en-US" altLang="ko-KR" sz="1600" dirty="0" err="1" smtClean="0"/>
              <a:t>carbom</a:t>
            </a:r>
            <a:r>
              <a:rPr lang="en-US" altLang="ko-KR" sz="1600" dirty="0" smtClean="0"/>
              <a:t>, hydrogen, oxygen and nitrogen</a:t>
            </a:r>
            <a:endParaRPr lang="ko-KR" altLang="en-US" sz="1600" dirty="0"/>
          </a:p>
        </p:txBody>
      </p:sp>
      <p:pic>
        <p:nvPicPr>
          <p:cNvPr id="9220" name="Picture 4" descr="Table of Amino Acids."/>
          <p:cNvPicPr>
            <a:picLocks noChangeAspect="1" noChangeArrowheads="1"/>
          </p:cNvPicPr>
          <p:nvPr/>
        </p:nvPicPr>
        <p:blipFill>
          <a:blip r:embed="rId3" cstate="print"/>
          <a:srcRect t="63744" b="2817"/>
          <a:stretch>
            <a:fillRect/>
          </a:stretch>
        </p:blipFill>
        <p:spPr bwMode="auto">
          <a:xfrm>
            <a:off x="199091" y="4606528"/>
            <a:ext cx="5328592" cy="2304256"/>
          </a:xfrm>
          <a:prstGeom prst="rect">
            <a:avLst/>
          </a:prstGeom>
          <a:noFill/>
        </p:spPr>
      </p:pic>
      <p:pic>
        <p:nvPicPr>
          <p:cNvPr id="8" name="Picture 4" descr="Table of Amino Acids."/>
          <p:cNvPicPr>
            <a:picLocks noChangeAspect="1" noChangeArrowheads="1"/>
          </p:cNvPicPr>
          <p:nvPr/>
        </p:nvPicPr>
        <p:blipFill>
          <a:blip r:embed="rId3" cstate="print"/>
          <a:srcRect b="62381"/>
          <a:stretch>
            <a:fillRect/>
          </a:stretch>
        </p:blipFill>
        <p:spPr bwMode="auto">
          <a:xfrm>
            <a:off x="199091" y="2086248"/>
            <a:ext cx="5328592" cy="2592288"/>
          </a:xfrm>
          <a:prstGeom prst="rect">
            <a:avLst/>
          </a:prstGeom>
          <a:noFill/>
        </p:spPr>
      </p:pic>
      <p:pic>
        <p:nvPicPr>
          <p:cNvPr id="9" name="Picture 4" descr="Table of Amino Acids."/>
          <p:cNvPicPr>
            <a:picLocks noChangeAspect="1" noChangeArrowheads="1"/>
          </p:cNvPicPr>
          <p:nvPr/>
        </p:nvPicPr>
        <p:blipFill>
          <a:blip r:embed="rId3" cstate="print"/>
          <a:srcRect l="54054" t="37619" b="38242"/>
          <a:stretch>
            <a:fillRect/>
          </a:stretch>
        </p:blipFill>
        <p:spPr bwMode="auto">
          <a:xfrm>
            <a:off x="5340448" y="4640436"/>
            <a:ext cx="3803552" cy="2217564"/>
          </a:xfrm>
          <a:prstGeom prst="rect">
            <a:avLst/>
          </a:prstGeom>
          <a:noFill/>
        </p:spPr>
      </p:pic>
      <p:pic>
        <p:nvPicPr>
          <p:cNvPr id="10" name="Picture 4" descr="Table of Amino Acids."/>
          <p:cNvPicPr>
            <a:picLocks noChangeAspect="1" noChangeArrowheads="1"/>
          </p:cNvPicPr>
          <p:nvPr/>
        </p:nvPicPr>
        <p:blipFill>
          <a:blip r:embed="rId3" cstate="print"/>
          <a:srcRect t="37619" r="45946" b="37301"/>
          <a:stretch>
            <a:fillRect/>
          </a:stretch>
        </p:blipFill>
        <p:spPr bwMode="auto">
          <a:xfrm>
            <a:off x="5220072" y="2458988"/>
            <a:ext cx="3699246" cy="2219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</a:rPr>
              <a:t>Protein structure</a:t>
            </a:r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8194" name="Picture 2" descr="http://upload.wikimedia.org/wikipedia/commons/thumb/c/c9/Main_protein_structure_levels_en.svg/250px-Main_protein_structure_levels_e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3456384" cy="602793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07904" y="836712"/>
            <a:ext cx="51845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Protein structure</a:t>
            </a:r>
          </a:p>
          <a:p>
            <a:pPr marL="177800"/>
            <a:r>
              <a:rPr lang="en-US" altLang="ko-KR" dirty="0"/>
              <a:t> </a:t>
            </a:r>
            <a:r>
              <a:rPr lang="en-US" altLang="ko-KR" dirty="0" smtClean="0"/>
              <a:t>Primary structure</a:t>
            </a:r>
          </a:p>
          <a:p>
            <a:pPr marL="177800"/>
            <a:r>
              <a:rPr lang="en-US" altLang="ko-KR" dirty="0" smtClean="0"/>
              <a:t>  -  amino acid chain</a:t>
            </a:r>
            <a:endParaRPr lang="en-US" altLang="ko-KR" dirty="0"/>
          </a:p>
          <a:p>
            <a:pPr marL="177800"/>
            <a:endParaRPr lang="en-US" altLang="ko-KR" dirty="0" smtClean="0"/>
          </a:p>
          <a:p>
            <a:pPr marL="177800"/>
            <a:endParaRPr lang="en-US" altLang="ko-KR" dirty="0"/>
          </a:p>
          <a:p>
            <a:pPr marL="177800"/>
            <a:endParaRPr lang="en-US" altLang="ko-KR" dirty="0" smtClean="0"/>
          </a:p>
          <a:p>
            <a:pPr marL="177800"/>
            <a:r>
              <a:rPr lang="en-US" altLang="ko-KR" dirty="0"/>
              <a:t> </a:t>
            </a:r>
            <a:r>
              <a:rPr lang="en-US" altLang="ko-KR" dirty="0" smtClean="0"/>
              <a:t>Secondary structure</a:t>
            </a:r>
          </a:p>
          <a:p>
            <a:pPr marL="177800"/>
            <a:r>
              <a:rPr lang="en-US" altLang="ko-KR" dirty="0" smtClean="0"/>
              <a:t>  -  </a:t>
            </a:r>
            <a:r>
              <a:rPr lang="en-US" altLang="ko-KR" dirty="0" smtClean="0">
                <a:latin typeface="Symbol" pitchFamily="18" charset="2"/>
              </a:rPr>
              <a:t>a</a:t>
            </a:r>
            <a:r>
              <a:rPr lang="en-US" altLang="ko-KR" dirty="0" smtClean="0"/>
              <a:t>-helix , </a:t>
            </a:r>
            <a:r>
              <a:rPr lang="en-US" altLang="ko-KR" dirty="0" smtClean="0">
                <a:latin typeface="Symbol" pitchFamily="18" charset="2"/>
              </a:rPr>
              <a:t>b</a:t>
            </a:r>
            <a:r>
              <a:rPr lang="en-US" altLang="ko-KR" dirty="0" smtClean="0"/>
              <a:t>-Sheet</a:t>
            </a:r>
          </a:p>
          <a:p>
            <a:pPr marL="177800"/>
            <a:endParaRPr lang="en-US" altLang="ko-KR" dirty="0"/>
          </a:p>
          <a:p>
            <a:pPr marL="177800"/>
            <a:endParaRPr lang="en-US" altLang="ko-KR" dirty="0" smtClean="0"/>
          </a:p>
          <a:p>
            <a:pPr marL="177800"/>
            <a:endParaRPr lang="en-US" altLang="ko-KR" dirty="0"/>
          </a:p>
          <a:p>
            <a:pPr marL="177800"/>
            <a:r>
              <a:rPr lang="en-US" altLang="ko-KR" dirty="0" smtClean="0"/>
              <a:t> Tertiary structure</a:t>
            </a:r>
          </a:p>
          <a:p>
            <a:pPr marL="177800"/>
            <a:r>
              <a:rPr lang="en-US" altLang="ko-KR" dirty="0" smtClean="0"/>
              <a:t>  -  domain</a:t>
            </a:r>
          </a:p>
          <a:p>
            <a:pPr marL="177800"/>
            <a:endParaRPr lang="en-US" altLang="ko-KR" dirty="0"/>
          </a:p>
          <a:p>
            <a:pPr marL="177800"/>
            <a:endParaRPr lang="en-US" altLang="ko-KR" dirty="0" smtClean="0"/>
          </a:p>
          <a:p>
            <a:pPr marL="177800"/>
            <a:endParaRPr lang="en-US" altLang="ko-KR" dirty="0"/>
          </a:p>
          <a:p>
            <a:pPr marL="177800"/>
            <a:r>
              <a:rPr lang="en-US" altLang="ko-KR" dirty="0" smtClean="0"/>
              <a:t> Quaternary structure</a:t>
            </a:r>
          </a:p>
          <a:p>
            <a:pPr marL="177800"/>
            <a:r>
              <a:rPr lang="en-US" altLang="ko-KR" dirty="0"/>
              <a:t> </a:t>
            </a:r>
            <a:r>
              <a:rPr lang="en-US" altLang="ko-KR" dirty="0" smtClean="0"/>
              <a:t> -  subunit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ko-KR" altLang="en-US" sz="3600" b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788" y="32129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Gene / Protein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32129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cDAN</a:t>
            </a:r>
            <a:r>
              <a:rPr lang="en-US" altLang="ko-KR" dirty="0" smtClean="0"/>
              <a:t> or chromosome DNA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105273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Informatics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-Homology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-Domain function &amp; structure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-Expression level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457183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Purified protein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-Enzyme activity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-Structure analysis</a:t>
            </a:r>
          </a:p>
          <a:p>
            <a:r>
              <a:rPr lang="en-US" altLang="ko-KR" dirty="0" smtClean="0"/>
              <a:t> -interaction analysis</a:t>
            </a:r>
            <a:endParaRPr lang="ko-KR" altLang="en-US" dirty="0"/>
          </a:p>
        </p:txBody>
      </p:sp>
      <p:sp>
        <p:nvSpPr>
          <p:cNvPr id="10" name="오른쪽 화살표 9"/>
          <p:cNvSpPr/>
          <p:nvPr/>
        </p:nvSpPr>
        <p:spPr>
          <a:xfrm>
            <a:off x="1735980" y="3259156"/>
            <a:ext cx="432048" cy="28803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 rot="16200000">
            <a:off x="2267744" y="2492896"/>
            <a:ext cx="72008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오른쪽 화살표 11"/>
          <p:cNvSpPr/>
          <p:nvPr/>
        </p:nvSpPr>
        <p:spPr>
          <a:xfrm rot="5400000" flipV="1">
            <a:off x="2267744" y="3789040"/>
            <a:ext cx="720080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831632" y="1052736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Analysis of Cell level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-</a:t>
            </a:r>
            <a:r>
              <a:rPr lang="en-US" altLang="ko-KR" dirty="0" err="1" smtClean="0"/>
              <a:t>cDNAs</a:t>
            </a:r>
            <a:endParaRPr lang="en-US" altLang="ko-KR" dirty="0"/>
          </a:p>
          <a:p>
            <a:r>
              <a:rPr lang="en-US" altLang="ko-KR" dirty="0" smtClean="0"/>
              <a:t>  -</a:t>
            </a:r>
            <a:r>
              <a:rPr lang="en-US" altLang="ko-KR" dirty="0" err="1" smtClean="0"/>
              <a:t>siRNA</a:t>
            </a:r>
            <a:r>
              <a:rPr lang="en-US" altLang="ko-KR" dirty="0" smtClean="0"/>
              <a:t>, antisense RNA</a:t>
            </a:r>
          </a:p>
          <a:p>
            <a:r>
              <a:rPr lang="en-US" altLang="ko-KR" dirty="0"/>
              <a:t>  </a:t>
            </a:r>
            <a:r>
              <a:rPr lang="en-US" altLang="ko-KR" dirty="0" smtClean="0"/>
              <a:t>-purified protein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-interaction partner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05563" y="457183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Analysis of organism level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-DNA probe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-</a:t>
            </a:r>
            <a:r>
              <a:rPr lang="en-US" altLang="ko-KR" dirty="0" err="1" smtClean="0"/>
              <a:t>cDNA</a:t>
            </a:r>
            <a:endParaRPr lang="en-US" altLang="ko-KR" dirty="0"/>
          </a:p>
          <a:p>
            <a:r>
              <a:rPr lang="en-US" altLang="ko-KR" dirty="0" smtClean="0"/>
              <a:t>  -deletion mouse </a:t>
            </a:r>
          </a:p>
        </p:txBody>
      </p:sp>
      <p:cxnSp>
        <p:nvCxnSpPr>
          <p:cNvPr id="16" name="Shape 15"/>
          <p:cNvCxnSpPr>
            <a:endCxn id="14" idx="1"/>
          </p:cNvCxnSpPr>
          <p:nvPr/>
        </p:nvCxnSpPr>
        <p:spPr>
          <a:xfrm rot="16200000" flipH="1">
            <a:off x="4677319" y="4043757"/>
            <a:ext cx="1743004" cy="5134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endCxn id="13" idx="1"/>
          </p:cNvCxnSpPr>
          <p:nvPr/>
        </p:nvCxnSpPr>
        <p:spPr>
          <a:xfrm rot="5400000" flipH="1" flipV="1">
            <a:off x="4743054" y="2340426"/>
            <a:ext cx="1637604" cy="53955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모서리가 둥근 직사각형 9"/>
          <p:cNvSpPr>
            <a:spLocks noChangeArrowheads="1"/>
          </p:cNvSpPr>
          <p:nvPr/>
        </p:nvSpPr>
        <p:spPr bwMode="auto">
          <a:xfrm>
            <a:off x="1331913" y="404813"/>
            <a:ext cx="6500812" cy="1071562"/>
          </a:xfrm>
          <a:prstGeom prst="roundRect">
            <a:avLst>
              <a:gd name="adj" fmla="val 13009"/>
            </a:avLst>
          </a:prstGeom>
          <a:ln/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ko-KR" b="1" dirty="0">
                <a:latin typeface="Arial" charset="0"/>
              </a:rPr>
              <a:t>Principles of Bradford assay</a:t>
            </a:r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611188" y="3429000"/>
            <a:ext cx="8208962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altLang="ko-KR" sz="1800" b="1">
                <a:latin typeface="Arial" charset="0"/>
              </a:rPr>
              <a:t>Bradford </a:t>
            </a:r>
            <a:r>
              <a:rPr lang="ko-KR" altLang="en-US" sz="1800" b="1">
                <a:latin typeface="Arial" charset="0"/>
              </a:rPr>
              <a:t>방법은 미량 정량 </a:t>
            </a:r>
            <a:r>
              <a:rPr lang="en-US" altLang="ko-KR" sz="1800" b="1">
                <a:latin typeface="Arial" charset="0"/>
              </a:rPr>
              <a:t>(microassay)</a:t>
            </a:r>
            <a:r>
              <a:rPr lang="ko-KR" altLang="en-US" sz="1800" b="1">
                <a:latin typeface="Arial" charset="0"/>
              </a:rPr>
              <a:t>을 사용하면 </a:t>
            </a:r>
            <a:r>
              <a:rPr lang="en-US" altLang="ko-KR" sz="1800" b="1">
                <a:latin typeface="Arial" charset="0"/>
              </a:rPr>
              <a:t>~20mg</a:t>
            </a:r>
            <a:r>
              <a:rPr lang="ko-KR" altLang="en-US" sz="1800" b="1">
                <a:latin typeface="Arial" charset="0"/>
              </a:rPr>
              <a:t>의 단백질량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1800" b="1">
                <a:latin typeface="Arial" charset="0"/>
              </a:rPr>
              <a:t>까지 측정할 수 있다</a:t>
            </a:r>
            <a:r>
              <a:rPr lang="en-US" altLang="ko-KR" sz="1800" b="1">
                <a:latin typeface="Arial" charset="0"/>
              </a:rPr>
              <a:t>. Bradford </a:t>
            </a:r>
            <a:r>
              <a:rPr lang="ko-KR" altLang="en-US" sz="1800" b="1">
                <a:latin typeface="Arial" charset="0"/>
              </a:rPr>
              <a:t>방법은 빠를 뿐만 아니라 비단백질 성분들에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1800" b="1">
                <a:latin typeface="Arial" charset="0"/>
              </a:rPr>
              <a:t>의 한 방해도 거의 없다</a:t>
            </a:r>
            <a:r>
              <a:rPr lang="en-US" altLang="ko-KR" sz="1800" b="1">
                <a:latin typeface="Arial" charset="0"/>
              </a:rPr>
              <a:t>.</a:t>
            </a:r>
          </a:p>
        </p:txBody>
      </p:sp>
      <p:sp>
        <p:nvSpPr>
          <p:cNvPr id="125956" name="Text Box 5"/>
          <p:cNvSpPr txBox="1">
            <a:spLocks noChangeArrowheads="1"/>
          </p:cNvSpPr>
          <p:nvPr/>
        </p:nvSpPr>
        <p:spPr bwMode="auto">
          <a:xfrm>
            <a:off x="611188" y="1989138"/>
            <a:ext cx="828357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1800" b="1" dirty="0">
                <a:latin typeface="Arial" charset="0"/>
              </a:rPr>
              <a:t>- Spectrophotometer</a:t>
            </a:r>
            <a:r>
              <a:rPr lang="ko-KR" altLang="en-US" sz="1800" b="1" dirty="0">
                <a:latin typeface="Arial" charset="0"/>
              </a:rPr>
              <a:t>를 이용</a:t>
            </a:r>
            <a:r>
              <a:rPr lang="en-US" altLang="ko-KR" sz="1800" b="1" dirty="0">
                <a:latin typeface="Arial" charset="0"/>
              </a:rPr>
              <a:t>, </a:t>
            </a:r>
            <a:r>
              <a:rPr lang="ko-KR" altLang="en-US" sz="1800" b="1" dirty="0" err="1">
                <a:latin typeface="Arial" charset="0"/>
              </a:rPr>
              <a:t>흡광도를</a:t>
            </a:r>
            <a:r>
              <a:rPr lang="ko-KR" altLang="en-US" sz="1800" b="1" dirty="0">
                <a:latin typeface="Arial" charset="0"/>
              </a:rPr>
              <a:t> 측정하여 </a:t>
            </a:r>
            <a:r>
              <a:rPr lang="en-US" altLang="ko-KR" sz="1800" b="1" dirty="0">
                <a:latin typeface="Arial" charset="0"/>
              </a:rPr>
              <a:t>standard</a:t>
            </a:r>
            <a:r>
              <a:rPr lang="ko-KR" altLang="en-US" sz="1800" b="1" dirty="0">
                <a:latin typeface="Arial" charset="0"/>
              </a:rPr>
              <a:t>물질인 </a:t>
            </a:r>
            <a:r>
              <a:rPr lang="en-US" altLang="ko-KR" sz="1800" b="1" dirty="0">
                <a:latin typeface="Arial" charset="0"/>
              </a:rPr>
              <a:t>BSA(Bovine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1800" b="1" dirty="0">
                <a:latin typeface="Arial" charset="0"/>
              </a:rPr>
              <a:t>  Serum Albumin)</a:t>
            </a:r>
            <a:r>
              <a:rPr lang="ko-KR" altLang="en-US" sz="1800" b="1" dirty="0">
                <a:latin typeface="Arial" charset="0"/>
              </a:rPr>
              <a:t>을 기준으로 자신의 시료에 단백질이 얼마만큼 들어있는지 측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1800" b="1" dirty="0">
                <a:latin typeface="Arial" charset="0"/>
              </a:rPr>
              <a:t>  정하는 것</a:t>
            </a:r>
          </a:p>
        </p:txBody>
      </p:sp>
    </p:spTree>
    <p:extLst>
      <p:ext uri="{BB962C8B-B14F-4D97-AF65-F5344CB8AC3E}">
        <p14:creationId xmlns:p14="http://schemas.microsoft.com/office/powerpoint/2010/main" xmlns="" val="43826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SPECTROPHOTOME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25538"/>
            <a:ext cx="352901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755650" y="692150"/>
            <a:ext cx="496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1800">
                <a:latin typeface="Arial" charset="0"/>
              </a:rPr>
              <a:t>- Spectrophotometer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3563938" y="3716338"/>
            <a:ext cx="4895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1800">
                <a:latin typeface="Arial" charset="0"/>
              </a:rPr>
              <a:t>- </a:t>
            </a:r>
            <a:r>
              <a:rPr lang="ko-KR" altLang="en-US" sz="1800">
                <a:latin typeface="Arial" charset="0"/>
              </a:rPr>
              <a:t>원리</a:t>
            </a:r>
          </a:p>
        </p:txBody>
      </p:sp>
      <p:pic>
        <p:nvPicPr>
          <p:cNvPr id="126981" name="Picture 5" descr="lab04_spectrophotome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221163"/>
            <a:ext cx="47529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263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모서리가 둥근 직사각형 9"/>
          <p:cNvSpPr>
            <a:spLocks noChangeArrowheads="1"/>
          </p:cNvSpPr>
          <p:nvPr/>
        </p:nvSpPr>
        <p:spPr bwMode="auto">
          <a:xfrm>
            <a:off x="1331913" y="404813"/>
            <a:ext cx="6500812" cy="1071562"/>
          </a:xfrm>
          <a:prstGeom prst="roundRect">
            <a:avLst>
              <a:gd name="adj" fmla="val 13009"/>
            </a:avLst>
          </a:prstGeom>
          <a:ln/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ko-KR" b="1">
                <a:latin typeface="Arial" charset="0"/>
              </a:rPr>
              <a:t>Materials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684213" y="1844675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2000" b="1" dirty="0">
                <a:latin typeface="Arial" charset="0"/>
              </a:rPr>
              <a:t>1. BSA</a:t>
            </a:r>
            <a:r>
              <a:rPr lang="en-US" altLang="ko-KR" sz="1800" b="1" dirty="0">
                <a:latin typeface="Arial" charset="0"/>
              </a:rPr>
              <a:t> (bovine serum albumin)</a:t>
            </a:r>
            <a:endParaRPr lang="en-US" altLang="ko-KR" sz="1800" dirty="0">
              <a:latin typeface="Arial" charset="0"/>
            </a:endParaRPr>
          </a:p>
        </p:txBody>
      </p:sp>
      <p:sp>
        <p:nvSpPr>
          <p:cNvPr id="128004" name="Text Box 5"/>
          <p:cNvSpPr txBox="1">
            <a:spLocks noChangeArrowheads="1"/>
          </p:cNvSpPr>
          <p:nvPr/>
        </p:nvSpPr>
        <p:spPr bwMode="auto">
          <a:xfrm>
            <a:off x="827088" y="2420938"/>
            <a:ext cx="7848600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1800">
                <a:latin typeface="Arial" charset="0"/>
              </a:rPr>
              <a:t>- bovine</a:t>
            </a:r>
            <a:r>
              <a:rPr lang="ko-KR" altLang="en-US" sz="1800">
                <a:latin typeface="Arial" charset="0"/>
              </a:rPr>
              <a:t>은 소를 의미하고 </a:t>
            </a:r>
            <a:r>
              <a:rPr lang="en-US" altLang="ko-KR" sz="1800">
                <a:latin typeface="Arial" charset="0"/>
              </a:rPr>
              <a:t>serum</a:t>
            </a:r>
            <a:r>
              <a:rPr lang="ko-KR" altLang="en-US" sz="1800">
                <a:latin typeface="Arial" charset="0"/>
              </a:rPr>
              <a:t>은 혈청 </a:t>
            </a:r>
            <a:r>
              <a:rPr lang="en-US" altLang="ko-KR" sz="1800">
                <a:latin typeface="Arial" charset="0"/>
              </a:rPr>
              <a:t>( </a:t>
            </a:r>
            <a:r>
              <a:rPr lang="ko-KR" altLang="en-US" sz="1800">
                <a:latin typeface="Arial" charset="0"/>
              </a:rPr>
              <a:t>혈액의 액체 성분</a:t>
            </a:r>
            <a:r>
              <a:rPr lang="en-US" altLang="ko-KR" sz="1800">
                <a:latin typeface="Arial" charset="0"/>
              </a:rPr>
              <a:t>), albumin</a:t>
            </a:r>
            <a:r>
              <a:rPr lang="ko-KR" altLang="en-US" sz="1800">
                <a:latin typeface="Arial" charset="0"/>
              </a:rPr>
              <a:t>은 혈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1800">
                <a:latin typeface="Arial" charset="0"/>
              </a:rPr>
              <a:t>  청에 녹아있는 단백질의 한 종류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ko-KR" altLang="en-US" sz="1800">
              <a:latin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ko-KR" sz="1800">
                <a:latin typeface="Arial" charset="0"/>
              </a:rPr>
              <a:t>- </a:t>
            </a:r>
            <a:r>
              <a:rPr lang="ko-KR" altLang="en-US" sz="1800">
                <a:latin typeface="Arial" charset="0"/>
              </a:rPr>
              <a:t>이 단백질을 정제해서 용액속에 녹인 것이 </a:t>
            </a:r>
            <a:r>
              <a:rPr lang="en-US" altLang="ko-KR" sz="1800">
                <a:latin typeface="Arial" charset="0"/>
              </a:rPr>
              <a:t>BSA </a:t>
            </a:r>
            <a:r>
              <a:rPr lang="ko-KR" altLang="en-US" sz="1800">
                <a:latin typeface="Arial" charset="0"/>
              </a:rPr>
              <a:t>용액으로 보통 단백질의 농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ko-KR" altLang="en-US" sz="1800">
                <a:latin typeface="Arial" charset="0"/>
              </a:rPr>
              <a:t>  도를 알고 싶을 때 </a:t>
            </a:r>
            <a:r>
              <a:rPr lang="en-US" altLang="ko-KR" sz="1800">
                <a:latin typeface="Arial" charset="0"/>
              </a:rPr>
              <a:t>standard </a:t>
            </a:r>
            <a:r>
              <a:rPr lang="ko-KR" altLang="en-US" sz="1800">
                <a:latin typeface="Arial" charset="0"/>
              </a:rPr>
              <a:t>로 사용 </a:t>
            </a:r>
          </a:p>
        </p:txBody>
      </p:sp>
    </p:spTree>
    <p:extLst>
      <p:ext uri="{BB962C8B-B14F-4D97-AF65-F5344CB8AC3E}">
        <p14:creationId xmlns:p14="http://schemas.microsoft.com/office/powerpoint/2010/main" xmlns="" val="19065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7938"/>
            <a:ext cx="9144000" cy="746125"/>
          </a:xfrm>
          <a:solidFill>
            <a:srgbClr val="3366FF"/>
          </a:solidFill>
        </p:spPr>
        <p:txBody>
          <a:bodyPr anchor="b"/>
          <a:lstStyle/>
          <a:p>
            <a:pPr eaLnBrk="1" hangingPunct="1">
              <a:defRPr/>
            </a:pPr>
            <a:r>
              <a:rPr lang="ko-KR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실험방법 </a:t>
            </a:r>
            <a:r>
              <a:rPr lang="en-US" altLang="ko-KR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- Bradford</a:t>
            </a:r>
            <a:endParaRPr lang="ko-KR" altLang="en-US" sz="4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95288" y="1281113"/>
            <a:ext cx="874871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</a:rPr>
              <a:t>► BSA </a:t>
            </a:r>
            <a:r>
              <a:rPr kumimoji="0" lang="en-US" altLang="ko-KR" sz="1400" dirty="0" smtClean="0">
                <a:solidFill>
                  <a:srgbClr val="000000"/>
                </a:solidFill>
                <a:latin typeface="Microsoft Sans Serif" pitchFamily="34" charset="0"/>
              </a:rPr>
              <a:t>(0.01 </a:t>
            </a:r>
            <a:r>
              <a:rPr kumimoji="0" lang="en-US" altLang="ko-KR" sz="1400" dirty="0" err="1" smtClean="0">
                <a:solidFill>
                  <a:srgbClr val="000000"/>
                </a:solidFill>
                <a:latin typeface="Microsoft Sans Serif" pitchFamily="34" charset="0"/>
              </a:rPr>
              <a:t>ug</a:t>
            </a:r>
            <a:r>
              <a:rPr kumimoji="0" lang="en-US" altLang="ko-KR" sz="1400" dirty="0" smtClean="0">
                <a:solidFill>
                  <a:srgbClr val="000000"/>
                </a:solidFill>
                <a:latin typeface="Microsoft Sans Serif" pitchFamily="34" charset="0"/>
              </a:rPr>
              <a:t>/</a:t>
            </a:r>
            <a:r>
              <a:rPr kumimoji="0" lang="en-US" altLang="ko-KR" sz="1400" dirty="0" err="1" smtClean="0">
                <a:solidFill>
                  <a:srgbClr val="000000"/>
                </a:solidFill>
                <a:latin typeface="Microsoft Sans Serif" pitchFamily="34" charset="0"/>
              </a:rPr>
              <a:t>ul</a:t>
            </a:r>
            <a:r>
              <a:rPr kumimoji="0" lang="en-US" altLang="ko-KR" sz="1400" dirty="0" smtClean="0">
                <a:solidFill>
                  <a:srgbClr val="000000"/>
                </a:solidFill>
                <a:latin typeface="Microsoft Sans Serif" pitchFamily="34" charset="0"/>
              </a:rPr>
              <a:t>= 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</a:rPr>
              <a:t>mg/ml) 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</a:rPr>
              <a:t>로 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</a:rPr>
              <a:t>standard 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</a:rPr>
              <a:t>만든다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</a:rPr>
              <a:t>.</a:t>
            </a:r>
            <a:r>
              <a:rPr kumimoji="0" lang="en-US" altLang="ko-KR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kumimoji="0" lang="en-US" altLang="ko-KR" dirty="0">
              <a:solidFill>
                <a:srgbClr val="000000"/>
              </a:solidFill>
              <a:latin typeface="Microsoft Sans Serif" pitchFamily="34" charset="0"/>
            </a:endParaRPr>
          </a:p>
        </p:txBody>
      </p:sp>
      <p:graphicFrame>
        <p:nvGraphicFramePr>
          <p:cNvPr id="2666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3282764"/>
              </p:ext>
            </p:extLst>
          </p:nvPr>
        </p:nvGraphicFramePr>
        <p:xfrm>
          <a:off x="468313" y="1851025"/>
          <a:ext cx="7262812" cy="1147445"/>
        </p:xfrm>
        <a:graphic>
          <a:graphicData uri="http://schemas.openxmlformats.org/drawingml/2006/table">
            <a:tbl>
              <a:tblPr/>
              <a:tblGrid>
                <a:gridCol w="1054100"/>
                <a:gridCol w="714375"/>
                <a:gridCol w="714375"/>
                <a:gridCol w="715962"/>
                <a:gridCol w="712788"/>
                <a:gridCol w="715962"/>
                <a:gridCol w="715963"/>
                <a:gridCol w="1074737"/>
                <a:gridCol w="8445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BSA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100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200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400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600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sample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1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DW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700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600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400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200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DW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799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Sans Serif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Sans Serif" pitchFamily="34" charset="0"/>
                          <a:ea typeface="굴림" charset="-127"/>
                        </a:rPr>
                        <a:t>800ul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66" name="Text Box 43"/>
          <p:cNvSpPr txBox="1">
            <a:spLocks noChangeArrowheads="1"/>
          </p:cNvSpPr>
          <p:nvPr/>
        </p:nvSpPr>
        <p:spPr bwMode="auto">
          <a:xfrm>
            <a:off x="409575" y="2570163"/>
            <a:ext cx="849788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0" lang="en-US" altLang="ko-KR" sz="1400" dirty="0">
              <a:solidFill>
                <a:srgbClr val="000000"/>
              </a:solidFill>
              <a:latin typeface="Microsoft Sans Serif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kumimoji="0" lang="en-US" altLang="ko-KR" sz="1400" dirty="0">
              <a:solidFill>
                <a:srgbClr val="000000"/>
              </a:solidFill>
              <a:latin typeface="Microsoft Sans Serif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►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각  </a:t>
            </a:r>
            <a:r>
              <a:rPr kumimoji="0" lang="en-US" altLang="ko-KR" sz="1400" dirty="0" err="1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microtube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에 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Bradford solution(5X)</a:t>
            </a:r>
            <a:r>
              <a:rPr kumimoji="0" lang="ko-KR" altLang="en-US" sz="1400" b="1" dirty="0">
                <a:solidFill>
                  <a:srgbClr val="000000"/>
                </a:solidFill>
                <a:latin typeface="Microsoft Sans Serif" pitchFamily="34" charset="0"/>
              </a:rPr>
              <a:t>를 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200 </a:t>
            </a:r>
            <a:r>
              <a:rPr kumimoji="0" lang="en-US" altLang="ko-KR" sz="1400" b="1" dirty="0" err="1">
                <a:solidFill>
                  <a:srgbClr val="000000"/>
                </a:solidFill>
                <a:latin typeface="Microsoft Sans Serif" pitchFamily="34" charset="0"/>
              </a:rPr>
              <a:t>ul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kumimoji="0" lang="ko-KR" altLang="en-US" sz="1400" b="1" dirty="0">
                <a:solidFill>
                  <a:srgbClr val="000000"/>
                </a:solidFill>
                <a:latin typeface="Microsoft Sans Serif" pitchFamily="34" charset="0"/>
              </a:rPr>
              <a:t>씩 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kumimoji="0" lang="ko-KR" altLang="en-US" sz="1400" b="1" dirty="0">
                <a:solidFill>
                  <a:srgbClr val="000000"/>
                </a:solidFill>
                <a:latin typeface="Microsoft Sans Serif" pitchFamily="34" charset="0"/>
              </a:rPr>
              <a:t>넣어 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final 1X</a:t>
            </a:r>
            <a:r>
              <a:rPr kumimoji="0" lang="ko-KR" altLang="en-US" sz="1400" b="1" dirty="0">
                <a:solidFill>
                  <a:srgbClr val="000000"/>
                </a:solidFill>
                <a:latin typeface="Microsoft Sans Serif" pitchFamily="34" charset="0"/>
              </a:rPr>
              <a:t>가 되도록 한 후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,  </a:t>
            </a:r>
            <a:r>
              <a:rPr kumimoji="0" lang="ko-KR" altLang="en-US" sz="1400" b="1" dirty="0">
                <a:solidFill>
                  <a:srgbClr val="000000"/>
                </a:solidFill>
                <a:latin typeface="Microsoft Sans Serif" pitchFamily="34" charset="0"/>
              </a:rPr>
              <a:t>바로  </a:t>
            </a:r>
            <a:r>
              <a:rPr kumimoji="0" lang="en-US" altLang="ko-KR" sz="1400" b="1" dirty="0" err="1">
                <a:solidFill>
                  <a:srgbClr val="000000"/>
                </a:solidFill>
                <a:latin typeface="Microsoft Sans Serif" pitchFamily="34" charset="0"/>
              </a:rPr>
              <a:t>vortexing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</a:rPr>
              <a:t> 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</a:rPr>
              <a:t>한다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► </a:t>
            </a:r>
            <a:r>
              <a:rPr kumimoji="0" lang="en-US" altLang="ko-KR" sz="1400" b="1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2</a:t>
            </a:r>
            <a:r>
              <a:rPr kumimoji="0" lang="ko-KR" altLang="en-US" sz="1400" b="1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분간 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반응시킨 후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, 595 nm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에서 </a:t>
            </a:r>
            <a:r>
              <a:rPr kumimoji="0" lang="ko-KR" altLang="en-US" sz="1400" dirty="0" err="1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흡광도를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 잰다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► standard curve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를 그리고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, </a:t>
            </a:r>
            <a:r>
              <a:rPr kumimoji="0" lang="ko-KR" altLang="en-US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단백질량을 계산한다</a:t>
            </a:r>
            <a:r>
              <a:rPr kumimoji="0" lang="en-US" altLang="ko-KR" sz="1400" dirty="0">
                <a:solidFill>
                  <a:srgbClr val="000000"/>
                </a:solidFill>
                <a:latin typeface="Microsoft Sans Serif" pitchFamily="34" charset="0"/>
                <a:cs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kumimoji="0" lang="en-US" altLang="ko-KR" sz="1400" dirty="0">
              <a:solidFill>
                <a:srgbClr val="000000"/>
              </a:solidFill>
              <a:latin typeface="Microsoft Sans Serif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kumimoji="0" lang="en-US" altLang="ko-KR" sz="1400" dirty="0">
              <a:solidFill>
                <a:srgbClr val="000000"/>
              </a:solidFill>
              <a:latin typeface="Microsoft Sans Serif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36503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4583</TotalTime>
  <Words>425</Words>
  <Application>Microsoft Office PowerPoint</Application>
  <PresentationFormat>화면 슬라이드 쇼(4:3)</PresentationFormat>
  <Paragraphs>122</Paragraphs>
  <Slides>10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차트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실험방법 - Bradford</vt:lpstr>
      <vt:lpstr>결과처리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Administrator</dc:creator>
  <cp:lastModifiedBy>user</cp:lastModifiedBy>
  <cp:revision>23</cp:revision>
  <dcterms:created xsi:type="dcterms:W3CDTF">2014-05-31T08:36:45Z</dcterms:created>
  <dcterms:modified xsi:type="dcterms:W3CDTF">2015-05-06T03:02:52Z</dcterms:modified>
</cp:coreProperties>
</file>