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92" autoAdjust="0"/>
  </p:normalViewPr>
  <p:slideViewPr>
    <p:cSldViewPr>
      <p:cViewPr varScale="1">
        <p:scale>
          <a:sx n="48" d="100"/>
          <a:sy n="48" d="100"/>
        </p:scale>
        <p:origin x="-11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D7E31-3C75-4103-8F19-624469965517}" type="datetimeFigureOut">
              <a:rPr lang="ko-KR" altLang="en-US" smtClean="0"/>
              <a:pPr/>
              <a:t>2010-12-21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894A3-C62E-469F-8214-13575FDD5B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894A3-C62E-469F-8214-13575FDD5BF8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altLang="ko-KR" dirty="0" smtClean="0"/>
              <a:t>D v E v</a:t>
            </a:r>
            <a:r>
              <a:rPr lang="en-US" altLang="ko-KR" baseline="0" dirty="0" smtClean="0"/>
              <a:t> F</a:t>
            </a:r>
          </a:p>
          <a:p>
            <a:pPr marL="228600" indent="-228600">
              <a:buAutoNum type="arabicPeriod"/>
            </a:pPr>
            <a:r>
              <a:rPr lang="en-US" altLang="ko-KR" baseline="0" dirty="0" smtClean="0"/>
              <a:t> D </a:t>
            </a:r>
            <a:r>
              <a:rPr lang="ko-KR" altLang="en-US" dirty="0" smtClean="0"/>
              <a:t>→ </a:t>
            </a:r>
            <a:r>
              <a:rPr lang="en-US" altLang="ko-KR" dirty="0" smtClean="0"/>
              <a:t>G</a:t>
            </a:r>
          </a:p>
          <a:p>
            <a:pPr marL="228600" indent="-228600">
              <a:buAutoNum type="arabicPeriod"/>
            </a:pPr>
            <a:r>
              <a:rPr lang="en-US" altLang="ko-KR" dirty="0" smtClean="0"/>
              <a:t> ~G	&lt;</a:t>
            </a:r>
            <a:r>
              <a:rPr lang="ko-KR" altLang="en-US" dirty="0" smtClean="0"/>
              <a:t>후건 부정</a:t>
            </a:r>
            <a:r>
              <a:rPr lang="en-US" altLang="ko-KR" dirty="0" smtClean="0"/>
              <a:t>&gt;</a:t>
            </a:r>
          </a:p>
          <a:p>
            <a:pPr marL="228600" indent="-228600">
              <a:buAutoNum type="arabicPeriod"/>
            </a:pPr>
            <a:r>
              <a:rPr lang="en-US" altLang="ko-KR" dirty="0" smtClean="0"/>
              <a:t> ~D</a:t>
            </a:r>
          </a:p>
          <a:p>
            <a:pPr marL="228600" indent="-228600">
              <a:buAutoNum type="arabicPeriod"/>
            </a:pPr>
            <a:r>
              <a:rPr lang="en-US" altLang="ko-KR" dirty="0" smtClean="0"/>
              <a:t> E </a:t>
            </a:r>
            <a:r>
              <a:rPr lang="ko-KR" altLang="en-US" dirty="0" smtClean="0"/>
              <a:t>→ </a:t>
            </a:r>
            <a:r>
              <a:rPr lang="en-US" altLang="ko-KR" dirty="0" smtClean="0"/>
              <a:t>H	&lt;</a:t>
            </a:r>
            <a:r>
              <a:rPr lang="ko-KR" altLang="en-US" dirty="0" smtClean="0"/>
              <a:t>후건 부정</a:t>
            </a:r>
            <a:r>
              <a:rPr lang="en-US" altLang="ko-KR" dirty="0" smtClean="0"/>
              <a:t>&gt;</a:t>
            </a:r>
          </a:p>
          <a:p>
            <a:pPr marL="228600" indent="-228600">
              <a:buAutoNum type="arabicPeriod"/>
            </a:pPr>
            <a:r>
              <a:rPr lang="en-US" altLang="ko-KR" dirty="0" smtClean="0"/>
              <a:t> ~H</a:t>
            </a:r>
          </a:p>
          <a:p>
            <a:pPr marL="228600" indent="-228600">
              <a:buAutoNum type="arabicPeriod"/>
            </a:pPr>
            <a:r>
              <a:rPr lang="en-US" altLang="ko-KR" dirty="0" smtClean="0"/>
              <a:t> ~E</a:t>
            </a:r>
          </a:p>
          <a:p>
            <a:pPr marL="228600" indent="-228600">
              <a:buAutoNum type="arabicPeriod"/>
            </a:pPr>
            <a:r>
              <a:rPr lang="en-US" altLang="ko-KR" dirty="0" smtClean="0"/>
              <a:t>   F	&lt;</a:t>
            </a:r>
            <a:r>
              <a:rPr lang="ko-KR" altLang="en-US" dirty="0" smtClean="0"/>
              <a:t>선언삼단논법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894A3-C62E-469F-8214-13575FDD5BF8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894A3-C62E-469F-8214-13575FDD5BF8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894A3-C62E-469F-8214-13575FDD5BF8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894A3-C62E-469F-8214-13575FDD5BF8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 </a:t>
            </a:r>
            <a:r>
              <a:rPr lang="ko-KR" altLang="en-US" dirty="0" err="1" smtClean="0"/>
              <a:t>가언삼단논법</a:t>
            </a:r>
            <a:r>
              <a:rPr lang="ko-KR" altLang="en-US" dirty="0" smtClean="0"/>
              <a:t> </a:t>
            </a:r>
            <a:r>
              <a:rPr lang="en-US" altLang="ko-KR" dirty="0" smtClean="0"/>
              <a:t>= </a:t>
            </a:r>
            <a:r>
              <a:rPr lang="ko-KR" altLang="en-US" dirty="0" smtClean="0"/>
              <a:t>연쇄논증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894A3-C62E-469F-8214-13575FDD5BF8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딜레마 </a:t>
            </a:r>
            <a:r>
              <a:rPr lang="en-US" altLang="ko-KR" dirty="0" smtClean="0"/>
              <a:t>= </a:t>
            </a:r>
            <a:r>
              <a:rPr lang="ko-KR" altLang="en-US" dirty="0" smtClean="0"/>
              <a:t>경우에 의한 논증</a:t>
            </a:r>
            <a:endParaRPr lang="en-US" altLang="ko-KR" dirty="0" smtClean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딜레마라는 단어 자체가 부정적인 선택권을 의미하므로 이러한 오해를 없애기 위함</a:t>
            </a:r>
            <a:r>
              <a:rPr lang="en-US" altLang="ko-KR" dirty="0" smtClean="0"/>
              <a:t>&gt;</a:t>
            </a:r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딜레마에는 선언문이 들어가기 마련이다</a:t>
            </a:r>
            <a:r>
              <a:rPr lang="en-US" altLang="ko-KR" dirty="0" smtClean="0"/>
              <a:t>.&gt;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894A3-C62E-469F-8214-13575FDD5BF8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논리학 상에서 </a:t>
            </a:r>
            <a:r>
              <a:rPr lang="ko-KR" altLang="en-US" dirty="0" err="1" smtClean="0"/>
              <a:t>귀류가</a:t>
            </a:r>
            <a:r>
              <a:rPr lang="ko-KR" altLang="en-US" dirty="0" smtClean="0"/>
              <a:t> 되기 위해서는 결론이 모순이 되어야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894A3-C62E-469F-8214-13575FDD5BF8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894A3-C62E-469F-8214-13575FDD5BF8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1.   A</a:t>
            </a:r>
          </a:p>
          <a:p>
            <a:r>
              <a:rPr lang="en-US" altLang="ko-KR" dirty="0" smtClean="0"/>
              <a:t>2. ~B </a:t>
            </a:r>
            <a:r>
              <a:rPr lang="ko-KR" altLang="en-US" dirty="0" smtClean="0"/>
              <a:t>→ </a:t>
            </a:r>
            <a:r>
              <a:rPr lang="en-US" altLang="ko-KR" dirty="0" smtClean="0"/>
              <a:t>~A = B &lt;</a:t>
            </a:r>
            <a:r>
              <a:rPr lang="ko-KR" altLang="en-US" dirty="0" smtClean="0"/>
              <a:t>후건 부정</a:t>
            </a:r>
            <a:r>
              <a:rPr lang="en-US" altLang="ko-KR" dirty="0" smtClean="0"/>
              <a:t>&gt;</a:t>
            </a:r>
          </a:p>
          <a:p>
            <a:endParaRPr lang="en-US" altLang="ko-KR" dirty="0" smtClean="0"/>
          </a:p>
          <a:p>
            <a:pPr marL="228600" indent="-228600">
              <a:buAutoNum type="arabicPeriod" startAt="3"/>
            </a:pPr>
            <a:r>
              <a:rPr lang="en-US" altLang="ko-KR" dirty="0" smtClean="0"/>
              <a:t>B  </a:t>
            </a:r>
            <a:r>
              <a:rPr lang="ko-KR" altLang="en-US" dirty="0" smtClean="0"/>
              <a:t>→  </a:t>
            </a:r>
            <a:r>
              <a:rPr lang="en-US" altLang="ko-KR" dirty="0" smtClean="0"/>
              <a:t>C = C &lt;</a:t>
            </a:r>
            <a:r>
              <a:rPr lang="ko-KR" altLang="en-US" dirty="0" smtClean="0"/>
              <a:t>전건 긍정</a:t>
            </a:r>
            <a:r>
              <a:rPr lang="en-US" altLang="ko-KR" dirty="0" smtClean="0"/>
              <a:t>&gt;</a:t>
            </a:r>
          </a:p>
          <a:p>
            <a:pPr marL="228600" indent="-228600">
              <a:buAutoNum type="arabicPeriod" startAt="3"/>
            </a:pPr>
            <a:endParaRPr lang="en-US" altLang="ko-KR" dirty="0" smtClean="0"/>
          </a:p>
          <a:p>
            <a:pPr marL="228600" indent="-228600">
              <a:buAutoNum type="arabicPeriod" startAt="3"/>
            </a:pPr>
            <a:r>
              <a:rPr lang="en-US" altLang="ko-KR" dirty="0" smtClean="0"/>
              <a:t> (C </a:t>
            </a:r>
            <a:r>
              <a:rPr lang="ko-KR" altLang="en-US" dirty="0" smtClean="0"/>
              <a:t>→ </a:t>
            </a:r>
            <a:r>
              <a:rPr lang="en-US" altLang="ko-KR" dirty="0" smtClean="0"/>
              <a:t>D) v (C </a:t>
            </a:r>
            <a:r>
              <a:rPr lang="ko-KR" altLang="en-US" dirty="0" smtClean="0"/>
              <a:t>→ </a:t>
            </a:r>
            <a:r>
              <a:rPr lang="en-US" altLang="ko-KR" dirty="0" smtClean="0"/>
              <a:t>E) v (C </a:t>
            </a:r>
            <a:r>
              <a:rPr lang="ko-KR" altLang="en-US" dirty="0" smtClean="0"/>
              <a:t>→ </a:t>
            </a:r>
            <a:r>
              <a:rPr lang="en-US" altLang="ko-KR" dirty="0" smtClean="0"/>
              <a:t>F)</a:t>
            </a:r>
            <a:r>
              <a:rPr lang="en-US" altLang="ko-KR" baseline="0" dirty="0" smtClean="0"/>
              <a:t> = D v E v F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894A3-C62E-469F-8214-13575FDD5BF8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6AD0-F3D5-4992-8ECC-AC6FD93C251A}" type="datetimeFigureOut">
              <a:rPr lang="ko-KR" altLang="en-US" smtClean="0"/>
              <a:pPr/>
              <a:t>2010-12-21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822D-AE49-4481-8D4D-B6569435AC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6AD0-F3D5-4992-8ECC-AC6FD93C251A}" type="datetimeFigureOut">
              <a:rPr lang="ko-KR" altLang="en-US" smtClean="0"/>
              <a:pPr/>
              <a:t>2010-12-21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822D-AE49-4481-8D4D-B6569435AC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6AD0-F3D5-4992-8ECC-AC6FD93C251A}" type="datetimeFigureOut">
              <a:rPr lang="ko-KR" altLang="en-US" smtClean="0"/>
              <a:pPr/>
              <a:t>2010-12-21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822D-AE49-4481-8D4D-B6569435AC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6AD0-F3D5-4992-8ECC-AC6FD93C251A}" type="datetimeFigureOut">
              <a:rPr lang="ko-KR" altLang="en-US" smtClean="0"/>
              <a:pPr/>
              <a:t>2010-12-21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822D-AE49-4481-8D4D-B6569435AC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6AD0-F3D5-4992-8ECC-AC6FD93C251A}" type="datetimeFigureOut">
              <a:rPr lang="ko-KR" altLang="en-US" smtClean="0"/>
              <a:pPr/>
              <a:t>2010-12-21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822D-AE49-4481-8D4D-B6569435AC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6AD0-F3D5-4992-8ECC-AC6FD93C251A}" type="datetimeFigureOut">
              <a:rPr lang="ko-KR" altLang="en-US" smtClean="0"/>
              <a:pPr/>
              <a:t>2010-12-21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822D-AE49-4481-8D4D-B6569435AC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6AD0-F3D5-4992-8ECC-AC6FD93C251A}" type="datetimeFigureOut">
              <a:rPr lang="ko-KR" altLang="en-US" smtClean="0"/>
              <a:pPr/>
              <a:t>2010-12-21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822D-AE49-4481-8D4D-B6569435AC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6AD0-F3D5-4992-8ECC-AC6FD93C251A}" type="datetimeFigureOut">
              <a:rPr lang="ko-KR" altLang="en-US" smtClean="0"/>
              <a:pPr/>
              <a:t>2010-12-21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822D-AE49-4481-8D4D-B6569435AC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6AD0-F3D5-4992-8ECC-AC6FD93C251A}" type="datetimeFigureOut">
              <a:rPr lang="ko-KR" altLang="en-US" smtClean="0"/>
              <a:pPr/>
              <a:t>2010-12-21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822D-AE49-4481-8D4D-B6569435AC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6AD0-F3D5-4992-8ECC-AC6FD93C251A}" type="datetimeFigureOut">
              <a:rPr lang="ko-KR" altLang="en-US" smtClean="0"/>
              <a:pPr/>
              <a:t>2010-12-21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822D-AE49-4481-8D4D-B6569435AC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6AD0-F3D5-4992-8ECC-AC6FD93C251A}" type="datetimeFigureOut">
              <a:rPr lang="ko-KR" altLang="en-US" smtClean="0"/>
              <a:pPr/>
              <a:t>2010-12-21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822D-AE49-4481-8D4D-B6569435AC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06AD0-F3D5-4992-8ECC-AC6FD93C251A}" type="datetimeFigureOut">
              <a:rPr lang="ko-KR" altLang="en-US" smtClean="0"/>
              <a:pPr/>
              <a:t>2010-12-21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6822D-AE49-4481-8D4D-B6569435AC6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자연연역과 연역 추론의 법칙들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ko-KR" altLang="en-US" dirty="0" smtClean="0"/>
              <a:t>     기계적인 진리함수적 연산 방식을 이용하는 </a:t>
            </a:r>
            <a:r>
              <a:rPr lang="ko-KR" altLang="en-US" dirty="0" err="1" smtClean="0"/>
              <a:t>진리표</a:t>
            </a:r>
            <a:r>
              <a:rPr lang="ko-KR" altLang="en-US" dirty="0" smtClean="0"/>
              <a:t> 그리기 방식과 달리</a:t>
            </a:r>
            <a:r>
              <a:rPr lang="en-US" altLang="ko-KR" b="1" dirty="0" smtClean="0"/>
              <a:t>, ‘</a:t>
            </a:r>
            <a:r>
              <a:rPr lang="ko-KR" altLang="en-US" b="1" dirty="0" smtClean="0"/>
              <a:t>자연연역</a:t>
            </a:r>
            <a:r>
              <a:rPr lang="en-US" altLang="ko-KR" b="1" dirty="0" smtClean="0"/>
              <a:t>(natural deduction)’</a:t>
            </a:r>
            <a:r>
              <a:rPr lang="ko-KR" altLang="en-US" b="1" dirty="0" smtClean="0"/>
              <a:t>은 타당한 연역적 추론의 법칙들을 활용하여 논증의 타당성 여부를 검증하는 방식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500042"/>
            <a:ext cx="8286808" cy="58579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dirty="0"/>
              <a:t>1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왓슨은</a:t>
            </a:r>
            <a:r>
              <a:rPr lang="ko-KR" altLang="en-US" dirty="0" smtClean="0"/>
              <a:t> 편지를 보냈거나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우표나 엽서를 사거나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전보를 보냈을 것이다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/>
              <a:t>2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왓슨이</a:t>
            </a:r>
            <a:r>
              <a:rPr lang="ko-KR" altLang="en-US" dirty="0" smtClean="0"/>
              <a:t> 편지를 보내려면</a:t>
            </a:r>
            <a:r>
              <a:rPr lang="en-US" altLang="ko-KR" dirty="0" smtClean="0"/>
              <a:t>,</a:t>
            </a:r>
            <a:r>
              <a:rPr lang="ko-KR" altLang="en-US" dirty="0" smtClean="0"/>
              <a:t> 편지를 썼어야 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/>
              <a:t>3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왓슨은</a:t>
            </a:r>
            <a:r>
              <a:rPr lang="ko-KR" altLang="en-US" dirty="0" smtClean="0"/>
              <a:t> 편지를 쓴 적이 없다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/>
              <a:t>4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왓슨은</a:t>
            </a:r>
            <a:r>
              <a:rPr lang="ko-KR" altLang="en-US" dirty="0" smtClean="0"/>
              <a:t> 편지를 보낸 것이 아니다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/>
              <a:t>5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왓슨이</a:t>
            </a:r>
            <a:r>
              <a:rPr lang="ko-KR" altLang="en-US" dirty="0" smtClean="0"/>
              <a:t> 우표나 엽서를 사려면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그것들이 떨어졌어야 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/>
              <a:t>6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왓슨의</a:t>
            </a:r>
            <a:r>
              <a:rPr lang="ko-KR" altLang="en-US" dirty="0" smtClean="0"/>
              <a:t> 우표나 엽서는 떨어지지 않았다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/>
              <a:t>7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왓슨은</a:t>
            </a:r>
            <a:r>
              <a:rPr lang="ko-KR" altLang="en-US" dirty="0" smtClean="0"/>
              <a:t> 우표나 엽서를 사러 가지 않았다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C2. </a:t>
            </a:r>
            <a:r>
              <a:rPr lang="ko-KR" altLang="en-US" dirty="0" err="1" smtClean="0"/>
              <a:t>왓슨은</a:t>
            </a:r>
            <a:r>
              <a:rPr lang="ko-KR" altLang="en-US" dirty="0" smtClean="0"/>
              <a:t> 전보를 보내러 우체국에 갔다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전건긍정식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err="1" smtClean="0"/>
              <a:t>전건긍정식</a:t>
            </a:r>
            <a:r>
              <a:rPr lang="en-US" altLang="ko-KR" dirty="0" smtClean="0"/>
              <a:t>(Modus Ponens)</a:t>
            </a:r>
          </a:p>
          <a:p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   “</a:t>
            </a:r>
            <a:r>
              <a:rPr lang="ko-KR" altLang="en-US" dirty="0" smtClean="0"/>
              <a:t>만일 </a:t>
            </a:r>
            <a:r>
              <a:rPr lang="en-US" altLang="ko-KR" dirty="0" smtClean="0"/>
              <a:t>A</a:t>
            </a:r>
            <a:r>
              <a:rPr lang="ko-KR" altLang="en-US" dirty="0" smtClean="0"/>
              <a:t>이면</a:t>
            </a:r>
            <a:r>
              <a:rPr lang="en-US" altLang="ko-KR" dirty="0" smtClean="0"/>
              <a:t>, B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A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</a:t>
            </a:r>
            <a:r>
              <a:rPr lang="en-US" altLang="ko-KR" dirty="0" smtClean="0"/>
              <a:t>B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.”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“</a:t>
            </a:r>
            <a:r>
              <a:rPr lang="ko-KR" altLang="en-US" dirty="0" smtClean="0"/>
              <a:t>우리 은하계에 생명체가 거주하기에 적당한 행성이 많이 있다면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생명체는 이 지구 말고도 여러 행성에서 진화되어 왔을 가능성이 있는 것으로 보인다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그런데 최근의 천문학적 관찰에 따르면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우리 은하계에는 생명체가 거주하기에 적당한 행성이 수백만 개는 되는 것으로 밝혀졌다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생명체는 이 지구 말고도 여러 행성에서 진화해 왔을 가능성이 있는 것으로 보인다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후건부정식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err="1" smtClean="0"/>
              <a:t>후건부정식</a:t>
            </a:r>
            <a:r>
              <a:rPr lang="en-US" altLang="ko-KR" dirty="0" smtClean="0"/>
              <a:t>(Modus </a:t>
            </a:r>
            <a:r>
              <a:rPr lang="en-US" altLang="ko-KR" dirty="0" err="1" smtClean="0"/>
              <a:t>Tollens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“</a:t>
            </a:r>
            <a:r>
              <a:rPr lang="ko-KR" altLang="en-US" dirty="0" smtClean="0"/>
              <a:t>만일 </a:t>
            </a:r>
            <a:r>
              <a:rPr lang="en-US" altLang="ko-KR" dirty="0" smtClean="0"/>
              <a:t>A</a:t>
            </a:r>
            <a:r>
              <a:rPr lang="ko-KR" altLang="en-US" dirty="0" smtClean="0"/>
              <a:t>이면</a:t>
            </a:r>
            <a:r>
              <a:rPr lang="en-US" altLang="ko-KR" dirty="0" smtClean="0"/>
              <a:t>, B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B</a:t>
            </a:r>
            <a:r>
              <a:rPr lang="ko-KR" altLang="en-US" dirty="0" smtClean="0"/>
              <a:t>가 아니다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</a:t>
            </a:r>
            <a:r>
              <a:rPr lang="en-US" altLang="ko-KR" dirty="0" smtClean="0"/>
              <a:t>A</a:t>
            </a:r>
            <a:r>
              <a:rPr lang="ko-KR" altLang="en-US" dirty="0" smtClean="0"/>
              <a:t>가 아니다</a:t>
            </a:r>
            <a:r>
              <a:rPr lang="en-US" altLang="ko-KR" dirty="0" smtClean="0"/>
              <a:t>.”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“</a:t>
            </a:r>
            <a:r>
              <a:rPr lang="ko-KR" altLang="en-US" dirty="0" smtClean="0"/>
              <a:t>개 한 마리가 마구간에 있었는데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누군가가 들어와 말을 끌고 나가는 동안 그 개는 전혀 짖지 않았다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분명히 침입자는 그 개가 잘 아는 사람이었다</a:t>
            </a:r>
            <a:r>
              <a:rPr lang="en-US" altLang="ko-KR" dirty="0" smtClean="0"/>
              <a:t>.”</a:t>
            </a:r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선언삼단논법</a:t>
            </a:r>
            <a:r>
              <a:rPr lang="en-US" altLang="ko-KR" dirty="0" smtClean="0"/>
              <a:t>(disjunctive syllogism)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A</a:t>
            </a:r>
            <a:r>
              <a:rPr lang="ko-KR" altLang="en-US" dirty="0" smtClean="0"/>
              <a:t>이거나 </a:t>
            </a:r>
            <a:r>
              <a:rPr lang="en-US" altLang="ko-KR" dirty="0" smtClean="0"/>
              <a:t>B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A</a:t>
            </a:r>
            <a:r>
              <a:rPr lang="ko-KR" altLang="en-US" dirty="0" smtClean="0"/>
              <a:t>는 아니다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</a:t>
            </a:r>
            <a:r>
              <a:rPr lang="en-US" altLang="ko-KR" dirty="0" smtClean="0"/>
              <a:t>B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“</a:t>
            </a:r>
            <a:r>
              <a:rPr lang="ko-KR" altLang="en-US" dirty="0" smtClean="0"/>
              <a:t>우리는 도덕의 개선을 통해서 진보를 기대하던가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아니면 지성의 개성을 통해서 진보를 기대할 수 있을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 역사적으로 고찰해 보건대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우리는 도덕의 개선을 통해서는 진보를 기대할 수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우리는 지성의 개선을 통해 진보를 기대해야 한다</a:t>
            </a:r>
            <a:r>
              <a:rPr lang="en-US" altLang="ko-KR" dirty="0" smtClean="0"/>
              <a:t>.”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가언삼단논법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(hypothetical syllogism)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만일 </a:t>
            </a:r>
            <a:r>
              <a:rPr lang="en-US" altLang="ko-KR" dirty="0" smtClean="0"/>
              <a:t>A</a:t>
            </a:r>
            <a:r>
              <a:rPr lang="ko-KR" altLang="en-US" dirty="0" smtClean="0"/>
              <a:t>라면 </a:t>
            </a:r>
            <a:r>
              <a:rPr lang="en-US" altLang="ko-KR" dirty="0" smtClean="0"/>
              <a:t>B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만일 </a:t>
            </a:r>
            <a:r>
              <a:rPr lang="en-US" altLang="ko-KR" dirty="0" smtClean="0"/>
              <a:t>B</a:t>
            </a:r>
            <a:r>
              <a:rPr lang="ko-KR" altLang="en-US" dirty="0" smtClean="0"/>
              <a:t>라면 </a:t>
            </a:r>
            <a:r>
              <a:rPr lang="en-US" altLang="ko-KR" dirty="0" smtClean="0"/>
              <a:t>C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만일 </a:t>
            </a:r>
            <a:r>
              <a:rPr lang="en-US" altLang="ko-KR" dirty="0" smtClean="0"/>
              <a:t>A</a:t>
            </a:r>
            <a:r>
              <a:rPr lang="ko-KR" altLang="en-US" dirty="0" smtClean="0"/>
              <a:t>라면 </a:t>
            </a:r>
            <a:r>
              <a:rPr lang="en-US" altLang="ko-KR" dirty="0" smtClean="0"/>
              <a:t>C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.”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“</a:t>
            </a:r>
            <a:r>
              <a:rPr lang="ko-KR" altLang="en-US" dirty="0" smtClean="0"/>
              <a:t>만일 일조량이 충분치 않다면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농사가 잘 되지 않을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농사가 잘 되지 않으면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농산물 값이 오를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농산물 값이 오르면 결국 물가가 덩달아 오를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일조량이 부족하면 물가가 오르게 될 것이다</a:t>
            </a:r>
            <a:r>
              <a:rPr lang="en-US" altLang="ko-KR" dirty="0" smtClean="0"/>
              <a:t>.”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딜레마</a:t>
            </a:r>
            <a:r>
              <a:rPr lang="en-US" altLang="ko-KR" dirty="0" smtClean="0"/>
              <a:t>(dilemma)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altLang="ko-KR" dirty="0" smtClean="0"/>
              <a:t>     “A</a:t>
            </a:r>
            <a:r>
              <a:rPr lang="ko-KR" altLang="en-US" dirty="0" smtClean="0"/>
              <a:t>이거나 </a:t>
            </a:r>
            <a:r>
              <a:rPr lang="en-US" altLang="ko-KR" dirty="0" smtClean="0"/>
              <a:t>B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만일 </a:t>
            </a:r>
            <a:r>
              <a:rPr lang="en-US" altLang="ko-KR" dirty="0" smtClean="0"/>
              <a:t>A</a:t>
            </a:r>
            <a:r>
              <a:rPr lang="ko-KR" altLang="en-US" dirty="0" smtClean="0"/>
              <a:t>라면 </a:t>
            </a:r>
            <a:r>
              <a:rPr lang="en-US" altLang="ko-KR" dirty="0" smtClean="0"/>
              <a:t>C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만일 </a:t>
            </a:r>
            <a:r>
              <a:rPr lang="en-US" altLang="ko-KR" dirty="0" smtClean="0"/>
              <a:t>B</a:t>
            </a:r>
            <a:r>
              <a:rPr lang="ko-KR" altLang="en-US" dirty="0" smtClean="0"/>
              <a:t>라면 </a:t>
            </a:r>
            <a:r>
              <a:rPr lang="en-US" altLang="ko-KR" dirty="0" smtClean="0"/>
              <a:t>D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</a:t>
            </a:r>
            <a:r>
              <a:rPr lang="en-US" altLang="ko-KR" dirty="0" smtClean="0"/>
              <a:t>C</a:t>
            </a:r>
            <a:r>
              <a:rPr lang="ko-KR" altLang="en-US" dirty="0" smtClean="0"/>
              <a:t>이거나 </a:t>
            </a:r>
            <a:r>
              <a:rPr lang="en-US" altLang="ko-KR" dirty="0" smtClean="0"/>
              <a:t>D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.”</a:t>
            </a:r>
          </a:p>
          <a:p>
            <a:pPr>
              <a:lnSpc>
                <a:spcPct val="170000"/>
              </a:lnSpc>
              <a:buNone/>
            </a:pPr>
            <a:endParaRPr lang="en-US" altLang="ko-KR" dirty="0" smtClean="0"/>
          </a:p>
          <a:p>
            <a:pPr>
              <a:lnSpc>
                <a:spcPct val="170000"/>
              </a:lnSpc>
              <a:buNone/>
            </a:pPr>
            <a:r>
              <a:rPr lang="en-US" altLang="ko-KR" dirty="0" smtClean="0"/>
              <a:t>     “</a:t>
            </a:r>
            <a:r>
              <a:rPr lang="ko-KR" altLang="en-US" dirty="0" err="1" smtClean="0"/>
              <a:t>천안함</a:t>
            </a:r>
            <a:r>
              <a:rPr lang="ko-KR" altLang="en-US" dirty="0" smtClean="0"/>
              <a:t> 사건은 북한의 소행이거나 좌초에 의한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만일 북한의 소행이라면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우리 군의 경계 태세에 심각한 문제가 있는 셈이다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만일 좌초에 의한 것이라면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우리 군은 무리한 작전 수행과 사건 은폐의 책임을 져야 할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우리 군의 경계에 문제가 있거나 혹은 우리 군이 무리한 작전수행과 사건 은폐에 책임을 져야 할 것이다</a:t>
            </a:r>
            <a:r>
              <a:rPr lang="en-US" altLang="ko-KR" dirty="0" smtClean="0"/>
              <a:t>.”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귀류법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reductio</a:t>
            </a:r>
            <a:r>
              <a:rPr lang="en-US" altLang="ko-KR" dirty="0" smtClean="0"/>
              <a:t> ad absurdum)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en-US" altLang="ko-KR" sz="1800" dirty="0" smtClean="0"/>
              <a:t>      “P</a:t>
            </a:r>
            <a:r>
              <a:rPr lang="ko-KR" altLang="en-US" sz="1800" dirty="0" smtClean="0"/>
              <a:t>가 참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거짓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이라고 해 보자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그렇다면 불합리한 결과가 나올 수밖에 없다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따라서 </a:t>
            </a:r>
            <a:r>
              <a:rPr lang="en-US" altLang="ko-KR" sz="1800" dirty="0" smtClean="0"/>
              <a:t>P</a:t>
            </a:r>
            <a:r>
              <a:rPr lang="ko-KR" altLang="en-US" sz="1800" dirty="0" smtClean="0"/>
              <a:t>는 거짓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참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이다</a:t>
            </a:r>
            <a:r>
              <a:rPr lang="en-US" altLang="ko-KR" sz="1800" dirty="0" smtClean="0"/>
              <a:t>.”</a:t>
            </a:r>
          </a:p>
          <a:p>
            <a:pPr>
              <a:lnSpc>
                <a:spcPct val="170000"/>
              </a:lnSpc>
              <a:buNone/>
            </a:pPr>
            <a:endParaRPr lang="en-US" altLang="ko-KR" sz="1800" dirty="0" smtClean="0"/>
          </a:p>
          <a:p>
            <a:pPr>
              <a:lnSpc>
                <a:spcPct val="170000"/>
              </a:lnSpc>
              <a:buNone/>
            </a:pPr>
            <a:r>
              <a:rPr lang="en-US" altLang="ko-KR" sz="1800" dirty="0" smtClean="0"/>
              <a:t>      “</a:t>
            </a:r>
            <a:r>
              <a:rPr lang="ko-KR" altLang="en-US" sz="1800" dirty="0" smtClean="0"/>
              <a:t>세상의 건물들처럼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이 세상 자체에도 창조자가 있다고 가정해보자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만일 건물에 결함이 있을 때 우리는 그 건물을 만든 건축가의 불완전함을 비난하게 된다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그렇다면 마찬가지로 이 세상 자체에 결함이 있을 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우리는 이 세상의 창조자를 불완전한 존재로 비난해야 할 것이다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그런데 실제로 이 세상에는 결함이 있다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그러나 그렇다고 이 세상의 창조자가 불완전하다고 비난한다는 것은 말이 되지 않는다</a:t>
            </a:r>
            <a:r>
              <a:rPr lang="en-US" altLang="ko-KR" sz="1800" dirty="0" smtClean="0"/>
              <a:t>. </a:t>
            </a:r>
            <a:r>
              <a:rPr lang="ko-KR" altLang="en-US" sz="1800" dirty="0" smtClean="0"/>
              <a:t>따라서 건물을 창조하듯 세상을 창조한 존재가 있다고 가정해서는 안 될 것이다</a:t>
            </a:r>
            <a:r>
              <a:rPr lang="en-US" altLang="ko-KR" sz="1800" dirty="0" smtClean="0"/>
              <a:t>.”</a:t>
            </a:r>
            <a:endParaRPr lang="ko-KR" alt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785770"/>
            <a:ext cx="8358246" cy="607223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ko-KR" altLang="en-US" dirty="0" err="1" smtClean="0"/>
              <a:t>홈즈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그것은 아주 간단하네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나는 자네 신발 등에 불그스름한 흙이 약간 묻어 있는 것을 관찰할 수 있었네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위그모어</a:t>
            </a:r>
            <a:r>
              <a:rPr lang="ko-KR" altLang="en-US" dirty="0" smtClean="0"/>
              <a:t> 거리에 있는 우체국 맞은편의 포장도로가 파헤쳐져서 흙이 덮여 있는데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흙을 밟지 않고 우체국에 들어가기란 매우 곤란하지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 흙은 내가 아는 한 이 주변에서는 찾아보기 힘든 독특한 불그스름한 색조를 띠고 있지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내가 관찰한 것은 이것이 전부이고 나머지는 전부 연역해낸 거야</a:t>
            </a:r>
            <a:endParaRPr lang="en-US" altLang="ko-KR" dirty="0" smtClean="0"/>
          </a:p>
          <a:p>
            <a:pPr>
              <a:lnSpc>
                <a:spcPct val="170000"/>
              </a:lnSpc>
              <a:buNone/>
            </a:pPr>
            <a:r>
              <a:rPr lang="ko-KR" altLang="en-US" dirty="0" err="1" smtClean="0"/>
              <a:t>왓슨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그러면 전보를 보냈다는 것은 어떻게 연역해 냈는가</a:t>
            </a:r>
            <a:r>
              <a:rPr lang="en-US" altLang="ko-KR" dirty="0" smtClean="0"/>
              <a:t>?</a:t>
            </a:r>
          </a:p>
          <a:p>
            <a:pPr>
              <a:lnSpc>
                <a:spcPct val="170000"/>
              </a:lnSpc>
              <a:buNone/>
            </a:pPr>
            <a:r>
              <a:rPr lang="ko-KR" altLang="en-US" dirty="0" err="1" smtClean="0"/>
              <a:t>홈즈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그거야 뻔하지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나는 아침 내내 자네의 맞은편에 앉아 있었기 때문에 자네가 편지를 쓰지 않았다는 것을 알고 있었네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 나는 열려 있는 자네의 책상 서랍에서 많은 우표와 두꺼운 엽서 뭉치를 보았지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그렇다면 전보를 보내는 일 말고 자네가 무슨 일로 우체국에 갔겠는가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다른 요인들을 모두 제거해 보게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그러면 남아 있는 것이 틀림없이 진리라네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357166"/>
            <a:ext cx="8301038" cy="578647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ko-KR" altLang="en-US" dirty="0" err="1" smtClean="0"/>
              <a:t>왓슨의</a:t>
            </a:r>
            <a:r>
              <a:rPr lang="ko-KR" altLang="en-US" dirty="0" smtClean="0"/>
              <a:t> 신발 등에 불그스레한 흙이 약간 묻어 있다</a:t>
            </a:r>
            <a:r>
              <a:rPr lang="en-US" altLang="ko-KR" dirty="0" smtClean="0"/>
              <a:t>.</a:t>
            </a:r>
          </a:p>
          <a:p>
            <a:pPr marL="514350" indent="-514350">
              <a:buAutoNum type="arabicPeriod"/>
            </a:pPr>
            <a:r>
              <a:rPr lang="ko-KR" altLang="en-US" dirty="0" err="1" smtClean="0"/>
              <a:t>위그모어</a:t>
            </a:r>
            <a:r>
              <a:rPr lang="ko-KR" altLang="en-US" dirty="0" smtClean="0"/>
              <a:t> 거리에 가지 않으면 불그스레한 흙은 묻지 않는다</a:t>
            </a:r>
            <a:r>
              <a:rPr lang="en-US" altLang="ko-KR" dirty="0" smtClean="0"/>
              <a:t>.</a:t>
            </a:r>
          </a:p>
          <a:p>
            <a:pPr marL="514350" indent="-514350">
              <a:buAutoNum type="arabicPeriod"/>
            </a:pPr>
            <a:r>
              <a:rPr lang="en-US" altLang="ko-KR" dirty="0"/>
              <a:t> </a:t>
            </a:r>
            <a:r>
              <a:rPr lang="ko-KR" altLang="en-US" dirty="0" err="1" smtClean="0"/>
              <a:t>왓슨이</a:t>
            </a:r>
            <a:r>
              <a:rPr lang="ko-KR" altLang="en-US" dirty="0" smtClean="0"/>
              <a:t> 오늘 아침 </a:t>
            </a:r>
            <a:r>
              <a:rPr lang="ko-KR" altLang="en-US" dirty="0" err="1" smtClean="0"/>
              <a:t>위그모어</a:t>
            </a:r>
            <a:r>
              <a:rPr lang="ko-KR" altLang="en-US" dirty="0" smtClean="0"/>
              <a:t> </a:t>
            </a:r>
            <a:r>
              <a:rPr lang="ko-KR" altLang="en-US" dirty="0"/>
              <a:t>거</a:t>
            </a:r>
            <a:r>
              <a:rPr lang="ko-KR" altLang="en-US" dirty="0" smtClean="0"/>
              <a:t>리에 갔다면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그것은 </a:t>
            </a:r>
            <a:r>
              <a:rPr lang="ko-KR" altLang="en-US" dirty="0" err="1" smtClean="0"/>
              <a:t>왓슨이</a:t>
            </a:r>
            <a:r>
              <a:rPr lang="ko-KR" altLang="en-US" dirty="0" smtClean="0"/>
              <a:t> 우체국에 다녀왔다는 뜻이다</a:t>
            </a:r>
            <a:r>
              <a:rPr lang="en-US" altLang="ko-KR" dirty="0" smtClean="0"/>
              <a:t>.</a:t>
            </a:r>
          </a:p>
          <a:p>
            <a:pPr marL="514350" indent="-514350">
              <a:buAutoNum type="arabicPeriod" startAt="4"/>
            </a:pPr>
            <a:r>
              <a:rPr lang="ko-KR" altLang="en-US" dirty="0" err="1" smtClean="0"/>
              <a:t>왓슨이</a:t>
            </a:r>
            <a:r>
              <a:rPr lang="ko-KR" altLang="en-US" dirty="0" smtClean="0"/>
              <a:t> 우체국에 갔다면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그는 편지를 보냈거나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우표나 엽서를 사거나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전보를 보냈을 것이다</a:t>
            </a:r>
            <a:r>
              <a:rPr lang="en-US" altLang="ko-KR" dirty="0" smtClean="0"/>
              <a:t>.</a:t>
            </a:r>
          </a:p>
          <a:p>
            <a:pPr marL="514350" indent="-514350">
              <a:buNone/>
            </a:pPr>
            <a:r>
              <a:rPr lang="en-US" altLang="ko-KR" dirty="0" smtClean="0"/>
              <a:t>C1. </a:t>
            </a:r>
            <a:r>
              <a:rPr lang="ko-KR" altLang="en-US" dirty="0" err="1" smtClean="0"/>
              <a:t>왓슨은</a:t>
            </a:r>
            <a:r>
              <a:rPr lang="ko-KR" altLang="en-US" dirty="0" smtClean="0"/>
              <a:t> 편지를 보냈거나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우표나 엽서를 사거나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전보를 보냈을 것이다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867</Words>
  <Application>Microsoft Office PowerPoint</Application>
  <PresentationFormat>화면 슬라이드 쇼(4:3)</PresentationFormat>
  <Paragraphs>80</Paragraphs>
  <Slides>10</Slides>
  <Notes>10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자연연역과 연역 추론의 법칙들</vt:lpstr>
      <vt:lpstr>전건긍정식</vt:lpstr>
      <vt:lpstr>후건부정식</vt:lpstr>
      <vt:lpstr>선언삼단논법(disjunctive syllogism)</vt:lpstr>
      <vt:lpstr>가언삼단논법 (hypothetical syllogism)</vt:lpstr>
      <vt:lpstr>딜레마(dilemma)</vt:lpstr>
      <vt:lpstr>귀류법(reductio ad absurdum)</vt:lpstr>
      <vt:lpstr>슬라이드 8</vt:lpstr>
      <vt:lpstr>슬라이드 9</vt:lpstr>
      <vt:lpstr>슬라이드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sogang</dc:creator>
  <cp:lastModifiedBy>Your User Name</cp:lastModifiedBy>
  <cp:revision>17</cp:revision>
  <dcterms:created xsi:type="dcterms:W3CDTF">2010-05-09T23:40:54Z</dcterms:created>
  <dcterms:modified xsi:type="dcterms:W3CDTF">2010-12-21T09:51:57Z</dcterms:modified>
</cp:coreProperties>
</file>